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Garamon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dQCBQbiTeOPWLNYhlnnNzm4pI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.fntdata"/><Relationship Id="rId11" Type="http://schemas.openxmlformats.org/officeDocument/2006/relationships/slide" Target="slides/slide6.xml"/><Relationship Id="rId22" Type="http://schemas.openxmlformats.org/officeDocument/2006/relationships/font" Target="fonts/Garamond-boldItalic.fntdata"/><Relationship Id="rId10" Type="http://schemas.openxmlformats.org/officeDocument/2006/relationships/slide" Target="slides/slide5.xml"/><Relationship Id="rId21" Type="http://schemas.openxmlformats.org/officeDocument/2006/relationships/font" Target="fonts/Garamon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aramond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面板標題-結合索環.png" id="17" name="Google Shape;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5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" name="Google Shape;84;p26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 spd="slow" p14:dur="15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全景圖片">
  <p:cSld name="含標題的全景圖片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" name="Google Shape;91;p27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2" name="Google Shape;92;p2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 spd="slow" p14:dur="15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引述">
  <p:cSld name="含標題的引述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sz="3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Arial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Arial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Arial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Arial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3" name="Google Shape;103;p28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cxnSp>
        <p:nvCxnSpPr>
          <p:cNvPr id="104" name="Google Shape;104;p2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 spd="slow" p14:dur="15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名片">
  <p:cSld name="引述名片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sz="3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30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0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cxnSp>
        <p:nvCxnSpPr>
          <p:cNvPr id="120" name="Google Shape;120;p3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或 False">
  <p:cSld name="True 或 Fals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1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" name="Google Shape;125;p3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8" name="Google Shape;128;p3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2" name="Google Shape;132;p3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5" name="Google Shape;135;p3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2" name="Google Shape;142;p33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1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 spd="slow" p14:dur="15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 spd="slow" p14:dur="15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9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20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2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2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 spd="slow" p14:dur="15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6" name="Google Shape;56;p22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8" name="Google Shape;58;p22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2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" name="Google Shape;68;p2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6000" spd="slow" p14:dur="15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25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advClick="0" advTm="6000" spd="slow" p14:dur="1500">
    <p:random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面板內容-結合索環.png" id="10" name="Google Shape;1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advClick="0" advTm="6000" spd="slow" p14:dur="1500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面板內容-結合索環.png" id="144" name="Google Shape;14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6" name="Google Shape;146;p1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7" name="Google Shape;147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8" name="Google Shape;148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9" name="Google Shape;149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3"/>
  </p:sldLayoutIdLst>
  <p:transition advClick="0" advTm="6000" spd="slow" p14:dur="1500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5.jpg"/><Relationship Id="rId9" Type="http://schemas.openxmlformats.org/officeDocument/2006/relationships/image" Target="../media/image39.jpg"/><Relationship Id="rId5" Type="http://schemas.openxmlformats.org/officeDocument/2006/relationships/image" Target="../media/image37.jpg"/><Relationship Id="rId6" Type="http://schemas.openxmlformats.org/officeDocument/2006/relationships/image" Target="../media/image36.jpg"/><Relationship Id="rId7" Type="http://schemas.openxmlformats.org/officeDocument/2006/relationships/image" Target="../media/image38.jpg"/><Relationship Id="rId8" Type="http://schemas.openxmlformats.org/officeDocument/2006/relationships/image" Target="../media/image4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48.jpg"/><Relationship Id="rId9" Type="http://schemas.openxmlformats.org/officeDocument/2006/relationships/image" Target="../media/image42.jpg"/><Relationship Id="rId5" Type="http://schemas.openxmlformats.org/officeDocument/2006/relationships/image" Target="../media/image46.jpg"/><Relationship Id="rId6" Type="http://schemas.openxmlformats.org/officeDocument/2006/relationships/image" Target="../media/image45.jpg"/><Relationship Id="rId7" Type="http://schemas.openxmlformats.org/officeDocument/2006/relationships/image" Target="../media/image49.jpg"/><Relationship Id="rId8" Type="http://schemas.openxmlformats.org/officeDocument/2006/relationships/image" Target="../media/image4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50.jpg"/><Relationship Id="rId9" Type="http://schemas.openxmlformats.org/officeDocument/2006/relationships/image" Target="../media/image53.jpg"/><Relationship Id="rId5" Type="http://schemas.openxmlformats.org/officeDocument/2006/relationships/image" Target="../media/image47.jpg"/><Relationship Id="rId6" Type="http://schemas.openxmlformats.org/officeDocument/2006/relationships/image" Target="../media/image41.jpg"/><Relationship Id="rId7" Type="http://schemas.openxmlformats.org/officeDocument/2006/relationships/image" Target="../media/image44.jpg"/><Relationship Id="rId8" Type="http://schemas.openxmlformats.org/officeDocument/2006/relationships/image" Target="../media/image5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52.png"/><Relationship Id="rId5" Type="http://schemas.openxmlformats.org/officeDocument/2006/relationships/image" Target="../media/image54.png"/><Relationship Id="rId6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21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31.jpg"/><Relationship Id="rId9" Type="http://schemas.openxmlformats.org/officeDocument/2006/relationships/image" Target="../media/image34.jpg"/><Relationship Id="rId5" Type="http://schemas.openxmlformats.org/officeDocument/2006/relationships/image" Target="../media/image27.jpg"/><Relationship Id="rId6" Type="http://schemas.openxmlformats.org/officeDocument/2006/relationships/image" Target="../media/image29.jpg"/><Relationship Id="rId7" Type="http://schemas.openxmlformats.org/officeDocument/2006/relationships/image" Target="../media/image33.jpg"/><Relationship Id="rId8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岩灘&#10;&#10;" id="162" name="Google Shape;1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1"/>
          <p:cNvGrpSpPr/>
          <p:nvPr/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64" name="Google Shape;164;p1"/>
            <p:cNvSpPr/>
            <p:nvPr/>
          </p:nvSpPr>
          <p:spPr>
            <a:xfrm>
              <a:off x="2202616" y="1411015"/>
              <a:ext cx="7808159" cy="4103960"/>
            </a:xfrm>
            <a:custGeom>
              <a:rect b="b" l="l" r="r" t="t"/>
              <a:pathLst>
                <a:path extrusionOk="0" h="4103960" w="7808159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rotWithShape="1">
              <a:blip r:embed="rId5">
                <a:alphaModFix amt="83000"/>
              </a:blip>
              <a:tile algn="ctr" flip="none" tx="0" sx="90000" ty="0" sy="100000"/>
            </a:blipFill>
            <a:ln>
              <a:noFill/>
            </a:ln>
            <a:effectLst>
              <a:outerShdw blurRad="114300" sx="99000" rotWithShape="0" algn="t" dir="5400000" dist="127000" sy="99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1"/>
            <p:cNvGrpSpPr/>
            <p:nvPr/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66" name="Google Shape;166;p1"/>
              <p:cNvSpPr/>
              <p:nvPr/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0" name="Google Shape;170;p1"/>
          <p:cNvSpPr txBox="1"/>
          <p:nvPr>
            <p:ph type="ctrTitle"/>
          </p:nvPr>
        </p:nvSpPr>
        <p:spPr>
          <a:xfrm>
            <a:off x="2402437" y="2759035"/>
            <a:ext cx="7744571" cy="15553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sz="4400"/>
              <a:t>一起雙語吧! </a:t>
            </a:r>
            <a:br>
              <a:rPr lang="en-US" sz="4400"/>
            </a:br>
            <a:r>
              <a:rPr lang="en-US" sz="4400"/>
              <a:t>Let's be Bilingual Together!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 txBox="1"/>
          <p:nvPr>
            <p:ph idx="1" type="subTitle"/>
          </p:nvPr>
        </p:nvSpPr>
        <p:spPr>
          <a:xfrm>
            <a:off x="2866889" y="4581924"/>
            <a:ext cx="6815669" cy="911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青埔國小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Qingpu Elementary School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1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棕櫚樹" id="173" name="Google Shape;17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0409" y="162918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海灘球" id="174" name="Google Shape;17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48889" y="1993669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水桶和鏟子" id="175" name="Google Shape;17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94809" y="1874056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13264" y="4657978"/>
            <a:ext cx="2215216" cy="817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0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0"/>
          <p:cNvSpPr txBox="1"/>
          <p:nvPr>
            <p:ph type="title"/>
          </p:nvPr>
        </p:nvSpPr>
        <p:spPr>
          <a:xfrm>
            <a:off x="0" y="-1"/>
            <a:ext cx="4654296" cy="6857999"/>
          </a:xfrm>
          <a:prstGeom prst="rect">
            <a:avLst/>
          </a:prstGeom>
          <a:gradFill>
            <a:gsLst>
              <a:gs pos="0">
                <a:srgbClr val="167C7C"/>
              </a:gs>
              <a:gs pos="50000">
                <a:srgbClr val="20B3B3"/>
              </a:gs>
              <a:gs pos="100000">
                <a:srgbClr val="27D7D7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雙語做什麼</a:t>
            </a:r>
            <a:br>
              <a:rPr lang="en-US">
                <a:solidFill>
                  <a:schemeClr val="lt1"/>
                </a:solidFill>
              </a:rPr>
            </a:b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What about Bilingual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0"/>
          <p:cNvSpPr/>
          <p:nvPr/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0"/>
          <p:cNvSpPr/>
          <p:nvPr/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3" name="Google Shape;5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285" y="5695572"/>
            <a:ext cx="3149725" cy="116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6789" y="721374"/>
            <a:ext cx="2668030" cy="150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00617" y="733018"/>
            <a:ext cx="2014463" cy="15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3075" y="2341376"/>
            <a:ext cx="2358276" cy="17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52052" y="2341376"/>
            <a:ext cx="2358278" cy="176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06420" y="4231984"/>
            <a:ext cx="2431423" cy="182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81598" y="4227852"/>
            <a:ext cx="2741549" cy="18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1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1"/>
          <p:cNvSpPr txBox="1"/>
          <p:nvPr>
            <p:ph type="title"/>
          </p:nvPr>
        </p:nvSpPr>
        <p:spPr>
          <a:xfrm>
            <a:off x="0" y="-1"/>
            <a:ext cx="4654296" cy="6857999"/>
          </a:xfrm>
          <a:prstGeom prst="rect">
            <a:avLst/>
          </a:prstGeom>
          <a:gradFill>
            <a:gsLst>
              <a:gs pos="0">
                <a:srgbClr val="167C7C"/>
              </a:gs>
              <a:gs pos="50000">
                <a:srgbClr val="20B3B3"/>
              </a:gs>
              <a:gs pos="100000">
                <a:srgbClr val="27D7D7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雙語做什麼</a:t>
            </a:r>
            <a:br>
              <a:rPr lang="en-US">
                <a:solidFill>
                  <a:schemeClr val="lt1"/>
                </a:solidFill>
              </a:rPr>
            </a:b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What about Bilingual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1"/>
          <p:cNvSpPr/>
          <p:nvPr/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1"/>
          <p:cNvSpPr/>
          <p:nvPr/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9" name="Google Shape;5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285" y="5695572"/>
            <a:ext cx="3149725" cy="116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4937" y="733018"/>
            <a:ext cx="2014464" cy="15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09577" y="733018"/>
            <a:ext cx="2266272" cy="15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45778" y="2409474"/>
            <a:ext cx="2492362" cy="166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16187" y="2415760"/>
            <a:ext cx="2499027" cy="166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09187" y="4247386"/>
            <a:ext cx="2302387" cy="172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40383" y="4247386"/>
            <a:ext cx="2589018" cy="172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2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"/>
          <p:cNvSpPr txBox="1"/>
          <p:nvPr>
            <p:ph type="title"/>
          </p:nvPr>
        </p:nvSpPr>
        <p:spPr>
          <a:xfrm>
            <a:off x="0" y="-1"/>
            <a:ext cx="4654296" cy="6857999"/>
          </a:xfrm>
          <a:prstGeom prst="rect">
            <a:avLst/>
          </a:prstGeom>
          <a:gradFill>
            <a:gsLst>
              <a:gs pos="0">
                <a:srgbClr val="167C7C"/>
              </a:gs>
              <a:gs pos="50000">
                <a:srgbClr val="20B3B3"/>
              </a:gs>
              <a:gs pos="100000">
                <a:srgbClr val="27D7D7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雙語做什麼</a:t>
            </a:r>
            <a:br>
              <a:rPr lang="en-US">
                <a:solidFill>
                  <a:schemeClr val="lt1"/>
                </a:solidFill>
              </a:rPr>
            </a:b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What about Bilingual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"/>
          <p:cNvSpPr/>
          <p:nvPr/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"/>
          <p:cNvSpPr/>
          <p:nvPr/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5" name="Google Shape;5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285" y="5695572"/>
            <a:ext cx="3149725" cy="116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033" y="733018"/>
            <a:ext cx="2266273" cy="15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4712" y="733018"/>
            <a:ext cx="2266273" cy="15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3076" y="2341376"/>
            <a:ext cx="2266272" cy="169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16187" y="2341376"/>
            <a:ext cx="2499027" cy="167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09577" y="4247386"/>
            <a:ext cx="2505711" cy="167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16187" y="4247386"/>
            <a:ext cx="2879816" cy="162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8" name="Google Shape;588;p13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9" name="Google Shape;58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3"/>
          <p:cNvSpPr/>
          <p:nvPr/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貝殼" id="591" name="Google Shape;591;p13"/>
          <p:cNvPicPr preferRelativeResize="0"/>
          <p:nvPr/>
        </p:nvPicPr>
        <p:blipFill rotWithShape="1">
          <a:blip r:embed="rId5">
            <a:alphaModFix amt="35000"/>
          </a:blip>
          <a:srcRect b="0" l="0" r="0" t="0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13"/>
          <p:cNvGrpSpPr/>
          <p:nvPr/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593" name="Google Shape;593;p13"/>
            <p:cNvGrpSpPr/>
            <p:nvPr/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>
            <p:nvSpPr>
              <p:cNvPr id="594" name="Google Shape;594;p13"/>
              <p:cNvSpPr/>
              <p:nvPr/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13"/>
            <p:cNvGrpSpPr/>
            <p:nvPr/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9" name="Google Shape;599;p13"/>
            <p:cNvGrpSpPr/>
            <p:nvPr/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>
            <p:nvSpPr>
              <p:cNvPr id="600" name="Google Shape;600;p13"/>
              <p:cNvSpPr/>
              <p:nvPr/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13"/>
            <p:cNvGrpSpPr/>
            <p:nvPr/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>
            <p:nvSpPr>
              <p:cNvPr id="603" name="Google Shape;603;p13"/>
              <p:cNvSpPr/>
              <p:nvPr/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05" name="Google Shape;605;p13"/>
          <p:cNvSpPr txBox="1"/>
          <p:nvPr>
            <p:ph type="title"/>
          </p:nvPr>
        </p:nvSpPr>
        <p:spPr>
          <a:xfrm>
            <a:off x="1580148" y="1113698"/>
            <a:ext cx="9545052" cy="234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雙語一起來</a:t>
            </a:r>
            <a:b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to </a:t>
            </a:r>
            <a:r>
              <a:rPr lang="en-US" sz="6700">
                <a:solidFill>
                  <a:schemeClr val="lt1"/>
                </a:solidFill>
              </a:rPr>
              <a:t>Be Bilingual!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3"/>
          <p:cNvSpPr txBox="1"/>
          <p:nvPr>
            <p:ph idx="1" type="body"/>
          </p:nvPr>
        </p:nvSpPr>
        <p:spPr>
          <a:xfrm>
            <a:off x="1918277" y="3669287"/>
            <a:ext cx="8841851" cy="1629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lang="en-US" sz="3200">
                <a:solidFill>
                  <a:schemeClr val="lt1"/>
                </a:solidFill>
              </a:rPr>
              <a:t>歡迎參觀我們的雙語教學網站(青埔國小首頁)</a:t>
            </a:r>
            <a:endParaRPr/>
          </a:p>
          <a:p>
            <a:pPr indent="0" lvl="0" marL="0" rtl="0" algn="ctr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>
                <a:solidFill>
                  <a:schemeClr val="lt1"/>
                </a:solidFill>
              </a:rPr>
              <a:t>Please visit our website on the homepage.</a:t>
            </a:r>
            <a:endParaRPr/>
          </a:p>
          <a:p>
            <a:pPr indent="0" lvl="0" marL="0" rtl="0" algn="ctr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sz="2400">
                <a:solidFill>
                  <a:schemeClr val="lt1"/>
                </a:solidFill>
              </a:rPr>
              <a:t>http://163.30.130.236/bilingual/index.php</a:t>
            </a: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cxnSp>
        <p:nvCxnSpPr>
          <p:cNvPr id="607" name="Google Shape;607;p13"/>
          <p:cNvCxnSpPr/>
          <p:nvPr/>
        </p:nvCxnSpPr>
        <p:spPr>
          <a:xfrm>
            <a:off x="2270123" y="3594428"/>
            <a:ext cx="8138160" cy="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8" name="Google Shape;60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0908" y="5163089"/>
            <a:ext cx="3149725" cy="11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"/>
          <p:cNvSpPr txBox="1"/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</a:rPr>
              <a:t>雙語教育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目標</a:t>
            </a:r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Bilingual Education Goals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2"/>
          <p:cNvGrpSpPr/>
          <p:nvPr/>
        </p:nvGrpSpPr>
        <p:grpSpPr>
          <a:xfrm>
            <a:off x="5612957" y="313942"/>
            <a:ext cx="5885986" cy="6071654"/>
            <a:chOff x="486285" y="2602"/>
            <a:chExt cx="5885986" cy="6071654"/>
          </a:xfrm>
        </p:grpSpPr>
        <p:sp>
          <p:nvSpPr>
            <p:cNvPr id="188" name="Google Shape;188;p2"/>
            <p:cNvSpPr/>
            <p:nvPr/>
          </p:nvSpPr>
          <p:spPr>
            <a:xfrm>
              <a:off x="520148" y="2602"/>
              <a:ext cx="5852123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 txBox="1"/>
            <p:nvPr/>
          </p:nvSpPr>
          <p:spPr>
            <a:xfrm>
              <a:off x="520148" y="2602"/>
              <a:ext cx="5852123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 carry out the educational spirit of STREAM and promote International education courses.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86285" y="53144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307315" y="53144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128344" y="53144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949374" y="53144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70403" y="53144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591433" y="53144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412462" y="53144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86285" y="775862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 txBox="1"/>
            <p:nvPr/>
          </p:nvSpPr>
          <p:spPr>
            <a:xfrm>
              <a:off x="486285" y="775862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 combine teaching with digital technology and find a strong learning momentum.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86285" y="130480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307315" y="130480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128344" y="130480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949374" y="130480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70403" y="130480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591433" y="130480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12462" y="130480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86285" y="1549222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 txBox="1"/>
            <p:nvPr/>
          </p:nvSpPr>
          <p:spPr>
            <a:xfrm>
              <a:off x="486285" y="1549222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Fully focus on differentiated learning and guide children to define the future.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86285" y="207816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307315" y="207816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128344" y="207816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949374" y="207816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770403" y="207816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591433" y="207816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412462" y="207816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86285" y="2322582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486285" y="2322582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 promote the model of "English as a Classroom Language" (EMI), and construct immersive bilingual situational teaching.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86285" y="285152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307315" y="285152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128344" y="285152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949374" y="285152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770403" y="285152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591433" y="285152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412462" y="2851520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86285" y="3095943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 txBox="1"/>
            <p:nvPr/>
          </p:nvSpPr>
          <p:spPr>
            <a:xfrm>
              <a:off x="486285" y="3095943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開展</a:t>
              </a: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STREAM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教育精神，推動跨領域國際教育特色課程。</a:t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86285" y="362488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307315" y="362488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128344" y="362488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949374" y="362488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770403" y="362488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591433" y="362488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412462" y="362488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86285" y="3869303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 txBox="1"/>
            <p:nvPr/>
          </p:nvSpPr>
          <p:spPr>
            <a:xfrm>
              <a:off x="486285" y="3869303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結合數位科技教學，找到強勁的學習動能。</a:t>
              </a:r>
              <a:endParaRPr b="0" i="0" sz="16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86285" y="439824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307315" y="439824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128344" y="439824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49374" y="439824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770403" y="439824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591433" y="439824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412462" y="439824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86285" y="4642663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 txBox="1"/>
            <p:nvPr/>
          </p:nvSpPr>
          <p:spPr>
            <a:xfrm>
              <a:off x="486285" y="4642663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全面關注差異化學習，引導孩子定義未來。</a:t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86285" y="517160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307315" y="517160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28344" y="517160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949374" y="517160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770403" y="517160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591433" y="517160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412462" y="517160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86285" y="5416023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 txBox="1"/>
            <p:nvPr/>
          </p:nvSpPr>
          <p:spPr>
            <a:xfrm>
              <a:off x="486285" y="5416023"/>
              <a:ext cx="5818319" cy="52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Garamond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持續推動「英文成為教室語言」（</a:t>
              </a: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EMI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），建構浸潤式雙語情境教學。</a:t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86285" y="594496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307315" y="594496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128344" y="594496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949374" y="594496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70403" y="594496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591433" y="594496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412462" y="5944961"/>
              <a:ext cx="775775" cy="129295"/>
            </a:xfrm>
            <a:prstGeom prst="parallelogram">
              <a:avLst>
                <a:gd fmla="val 14084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0" name="Google Shape;26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2286" y="5067114"/>
            <a:ext cx="3149725" cy="11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 spd="slow" p14:dur="15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"/>
          <p:cNvSpPr/>
          <p:nvPr/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"/>
          <p:cNvSpPr/>
          <p:nvPr/>
        </p:nvSpPr>
        <p:spPr>
          <a:xfrm>
            <a:off x="609600" y="609600"/>
            <a:ext cx="10972800" cy="5638800"/>
          </a:xfrm>
          <a:prstGeom prst="rect">
            <a:avLst/>
          </a:prstGeom>
          <a:gradFill>
            <a:gsLst>
              <a:gs pos="0">
                <a:srgbClr val="2DB5B5"/>
              </a:gs>
              <a:gs pos="23000">
                <a:srgbClr val="2DB5B5"/>
              </a:gs>
              <a:gs pos="69000">
                <a:srgbClr val="269999"/>
              </a:gs>
              <a:gs pos="97000">
                <a:srgbClr val="238E8E"/>
              </a:gs>
              <a:gs pos="100000">
                <a:srgbClr val="238E8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"/>
          <p:cNvSpPr txBox="1"/>
          <p:nvPr>
            <p:ph type="title"/>
          </p:nvPr>
        </p:nvSpPr>
        <p:spPr>
          <a:xfrm>
            <a:off x="1293814" y="895709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雙語玩什麼</a:t>
            </a:r>
            <a:r>
              <a:rPr lang="en-US" sz="5400">
                <a:solidFill>
                  <a:srgbClr val="FFFFFF"/>
                </a:solidFill>
              </a:rPr>
              <a:t>?</a:t>
            </a:r>
            <a:br>
              <a:rPr lang="en-US" sz="5400">
                <a:solidFill>
                  <a:srgbClr val="FFFFFF"/>
                </a:solidFill>
              </a:rPr>
            </a:br>
            <a:r>
              <a:rPr lang="en-US" sz="5400">
                <a:solidFill>
                  <a:srgbClr val="FFFFFF"/>
                </a:solidFill>
              </a:rPr>
              <a:t>What to Do with Bilingualism?</a:t>
            </a:r>
            <a:endParaRPr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3"/>
          <p:cNvGrpSpPr/>
          <p:nvPr/>
        </p:nvGrpSpPr>
        <p:grpSpPr>
          <a:xfrm>
            <a:off x="1051594" y="2485682"/>
            <a:ext cx="9864392" cy="3418754"/>
            <a:chOff x="117043" y="79474"/>
            <a:chExt cx="9864392" cy="3418754"/>
          </a:xfrm>
        </p:grpSpPr>
        <p:sp>
          <p:nvSpPr>
            <p:cNvPr id="271" name="Google Shape;271;p3"/>
            <p:cNvSpPr/>
            <p:nvPr/>
          </p:nvSpPr>
          <p:spPr>
            <a:xfrm>
              <a:off x="550086" y="133982"/>
              <a:ext cx="1256817" cy="12568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21175" y="399245"/>
              <a:ext cx="721124" cy="7211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17043" y="1721432"/>
              <a:ext cx="2102305" cy="177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 txBox="1"/>
            <p:nvPr/>
          </p:nvSpPr>
          <p:spPr>
            <a:xfrm>
              <a:off x="117043" y="1721432"/>
              <a:ext cx="2102305" cy="177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科學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SCIENCE</a:t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2282544" y="91087"/>
              <a:ext cx="1256817" cy="12568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2452409" y="324371"/>
              <a:ext cx="721124" cy="72112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844055" y="1698014"/>
              <a:ext cx="2060357" cy="177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 txBox="1"/>
            <p:nvPr/>
          </p:nvSpPr>
          <p:spPr>
            <a:xfrm>
              <a:off x="1844055" y="1698014"/>
              <a:ext cx="2060357" cy="177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生活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LIFE 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242801" y="79474"/>
              <a:ext cx="1256817" cy="12568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532002" y="399642"/>
              <a:ext cx="721124" cy="72112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4769" y="1716475"/>
              <a:ext cx="2060357" cy="177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 txBox="1"/>
            <p:nvPr/>
          </p:nvSpPr>
          <p:spPr>
            <a:xfrm>
              <a:off x="5964769" y="1716475"/>
              <a:ext cx="2060357" cy="177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體育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P.E.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8259780" y="82867"/>
              <a:ext cx="1256817" cy="1256817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8548890" y="314585"/>
              <a:ext cx="721124" cy="721124"/>
            </a:xfrm>
            <a:prstGeom prst="sun">
              <a:avLst>
                <a:gd fmla="val 25000" name="adj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921078" y="1701265"/>
              <a:ext cx="2060357" cy="177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 txBox="1"/>
            <p:nvPr/>
          </p:nvSpPr>
          <p:spPr>
            <a:xfrm>
              <a:off x="7921078" y="1701265"/>
              <a:ext cx="2060357" cy="177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藝術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ART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7" name="Google Shape;28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80784" y="2534323"/>
            <a:ext cx="1261981" cy="1261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3"/>
          <p:cNvGrpSpPr/>
          <p:nvPr/>
        </p:nvGrpSpPr>
        <p:grpSpPr>
          <a:xfrm>
            <a:off x="4435642" y="4231039"/>
            <a:ext cx="2799347" cy="1284665"/>
            <a:chOff x="5681924" y="1660516"/>
            <a:chExt cx="2246353" cy="1284665"/>
          </a:xfrm>
        </p:grpSpPr>
        <p:sp>
          <p:nvSpPr>
            <p:cNvPr id="289" name="Google Shape;289;p3"/>
            <p:cNvSpPr/>
            <p:nvPr/>
          </p:nvSpPr>
          <p:spPr>
            <a:xfrm>
              <a:off x="5681924" y="2225181"/>
              <a:ext cx="2060357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 txBox="1"/>
            <p:nvPr/>
          </p:nvSpPr>
          <p:spPr>
            <a:xfrm>
              <a:off x="5867920" y="1660516"/>
              <a:ext cx="2060357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國際教育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aramond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INTERNATIONAL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Garamond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Tent" id="291" name="Google Shape;291;p3"/>
          <p:cNvSpPr/>
          <p:nvPr/>
        </p:nvSpPr>
        <p:spPr>
          <a:xfrm>
            <a:off x="5551212" y="2740694"/>
            <a:ext cx="721124" cy="7211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5875">
            <a:solidFill>
              <a:schemeClr val="lt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advClick="0" advTm="6000" spd="slow" p14:dur="15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"/>
          <p:cNvSpPr txBox="1"/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</a:rPr>
              <a:t>雙語科學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學什麼</a:t>
            </a:r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What to learn about Bilingual Science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4"/>
          <p:cNvGrpSpPr/>
          <p:nvPr/>
        </p:nvGrpSpPr>
        <p:grpSpPr>
          <a:xfrm>
            <a:off x="5257621" y="701235"/>
            <a:ext cx="6377504" cy="5138409"/>
            <a:chOff x="98960" y="389895"/>
            <a:chExt cx="6377504" cy="5138409"/>
          </a:xfrm>
        </p:grpSpPr>
        <p:sp>
          <p:nvSpPr>
            <p:cNvPr id="303" name="Google Shape;303;p4"/>
            <p:cNvSpPr/>
            <p:nvPr/>
          </p:nvSpPr>
          <p:spPr>
            <a:xfrm>
              <a:off x="98960" y="389895"/>
              <a:ext cx="5917882" cy="537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 txBox="1"/>
            <p:nvPr/>
          </p:nvSpPr>
          <p:spPr>
            <a:xfrm>
              <a:off x="98960" y="389895"/>
              <a:ext cx="5917882" cy="537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活動目標Goal - Have Fun with Science Activities. 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98960" y="927885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30751" y="927885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763200" y="927885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2594991" y="927885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3427440" y="927885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4259231" y="927885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5091680" y="927885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8960" y="1037475"/>
              <a:ext cx="5994814" cy="876723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 txBox="1"/>
            <p:nvPr/>
          </p:nvSpPr>
          <p:spPr>
            <a:xfrm>
              <a:off x="98960" y="1037475"/>
              <a:ext cx="5994814" cy="876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藉由動手DIY，體驗科學活動樂趣、提升應用技能。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8960" y="2142153"/>
              <a:ext cx="5917882" cy="537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 txBox="1"/>
            <p:nvPr/>
          </p:nvSpPr>
          <p:spPr>
            <a:xfrm>
              <a:off x="98960" y="2142153"/>
              <a:ext cx="5917882" cy="537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課程內容Content – Conduct scientific experiments.   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98960" y="2680142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930751" y="2680142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763200" y="2680142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594991" y="2680142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427440" y="2680142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4259231" y="2680142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5091680" y="2680142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98960" y="2789732"/>
              <a:ext cx="5994814" cy="876723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"/>
            <p:cNvSpPr txBox="1"/>
            <p:nvPr/>
          </p:nvSpPr>
          <p:spPr>
            <a:xfrm>
              <a:off x="98960" y="2789732"/>
              <a:ext cx="5994814" cy="876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以自然科學課綱為基礎，進行實驗活動，例如:釣冰遊戲(水的三態)、蘋果氧化(廚房中的科學)、投石車(力學)等。</a:t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98960" y="3894410"/>
              <a:ext cx="5917882" cy="537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"/>
            <p:cNvSpPr txBox="1"/>
            <p:nvPr/>
          </p:nvSpPr>
          <p:spPr>
            <a:xfrm>
              <a:off x="98960" y="3894410"/>
              <a:ext cx="5917882" cy="537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準備工作Preparation - Encourage children to share. 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98960" y="4432400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930751" y="4432400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763200" y="4432400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2594991" y="4432400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3427440" y="4432400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4259231" y="4432400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5091680" y="4432400"/>
              <a:ext cx="1384784" cy="1095904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98960" y="4541990"/>
              <a:ext cx="5994814" cy="876723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"/>
            <p:cNvSpPr txBox="1"/>
            <p:nvPr/>
          </p:nvSpPr>
          <p:spPr>
            <a:xfrm>
              <a:off x="98960" y="4541990"/>
              <a:ext cx="5994814" cy="876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1"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 準備每週科學課所需學用品。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1"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 鼓勵孩子分享其科學活動成品及相關知識。</a:t>
              </a:r>
              <a:endParaRPr/>
            </a:p>
          </p:txBody>
        </p:sp>
      </p:grpSp>
      <p:pic>
        <p:nvPicPr>
          <p:cNvPr id="336" name="Google Shape;336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2286" y="5067114"/>
            <a:ext cx="3149725" cy="11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"/>
          <p:cNvSpPr txBox="1"/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</a:rPr>
              <a:t>雙語生活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學什麼</a:t>
            </a:r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What to learn about Bilingual Life Curriculum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5"/>
          <p:cNvGrpSpPr/>
          <p:nvPr/>
        </p:nvGrpSpPr>
        <p:grpSpPr>
          <a:xfrm>
            <a:off x="5260735" y="703744"/>
            <a:ext cx="6371276" cy="5133390"/>
            <a:chOff x="102074" y="392404"/>
            <a:chExt cx="6371276" cy="5133390"/>
          </a:xfrm>
        </p:grpSpPr>
        <p:sp>
          <p:nvSpPr>
            <p:cNvPr id="348" name="Google Shape;348;p5"/>
            <p:cNvSpPr/>
            <p:nvPr/>
          </p:nvSpPr>
          <p:spPr>
            <a:xfrm>
              <a:off x="102074" y="392404"/>
              <a:ext cx="5912103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 txBox="1"/>
            <p:nvPr/>
          </p:nvSpPr>
          <p:spPr>
            <a:xfrm>
              <a:off x="102074" y="392404"/>
              <a:ext cx="5912103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活動目標Goal - Learn from Life. 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2074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933053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1764688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2595667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3427303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4258282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089918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2074" y="1039352"/>
              <a:ext cx="5988960" cy="87586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 txBox="1"/>
            <p:nvPr/>
          </p:nvSpPr>
          <p:spPr>
            <a:xfrm>
              <a:off x="102074" y="1039352"/>
              <a:ext cx="5988960" cy="87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以學童為主體，以生活為中心，統整學生發展生活中的各種互動與反省能力，奠定從生活中學習的基礎。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102074" y="2142951"/>
              <a:ext cx="6314126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 txBox="1"/>
            <p:nvPr/>
          </p:nvSpPr>
          <p:spPr>
            <a:xfrm>
              <a:off x="102074" y="2142951"/>
              <a:ext cx="6314126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課程內容Content – Experience. Discuss. Perform. Produce.  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102074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933053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1764688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2595667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427303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258282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089918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02074" y="2789898"/>
              <a:ext cx="5988960" cy="87586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5"/>
            <p:cNvSpPr txBox="1"/>
            <p:nvPr/>
          </p:nvSpPr>
          <p:spPr>
            <a:xfrm>
              <a:off x="102074" y="2789898"/>
              <a:ext cx="5988960" cy="87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透過體驗、討論、表演、製作等多元化的學習方式，讓小朋友從活動中養成基本生活知能與習慣態度；以英語為溝通媒介，</a:t>
              </a: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提供孩子大量接觸英語的機會，鼓勵孩子自然而然開口說英文。</a:t>
              </a:r>
              <a:endPara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102074" y="3893497"/>
              <a:ext cx="5912103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102074" y="3893497"/>
              <a:ext cx="5912103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準備工作Preparation - Encourage children to share.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02074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933053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764688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2595667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3427303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4258282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089918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02074" y="4540444"/>
              <a:ext cx="5988960" cy="87586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102074" y="4540444"/>
              <a:ext cx="5988960" cy="87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48250" spcFirstLastPara="1" rIns="48250" wrap="square" tIns="48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1"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歡迎家長鼓勵孩子分享上課所學內容，並撥空共同準備上課所需教材。</a:t>
              </a:r>
              <a:endParaRPr/>
            </a:p>
          </p:txBody>
        </p:sp>
      </p:grpSp>
      <p:pic>
        <p:nvPicPr>
          <p:cNvPr id="381" name="Google Shape;38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2286" y="5067114"/>
            <a:ext cx="3149725" cy="11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"/>
          <p:cNvSpPr txBox="1"/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</a:rPr>
              <a:t>國際教育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雙語學什麼</a:t>
            </a:r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What to learn about International Education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6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6"/>
          <p:cNvGrpSpPr/>
          <p:nvPr/>
        </p:nvGrpSpPr>
        <p:grpSpPr>
          <a:xfrm>
            <a:off x="5168999" y="703744"/>
            <a:ext cx="6554748" cy="5133390"/>
            <a:chOff x="10338" y="392404"/>
            <a:chExt cx="6554748" cy="5133390"/>
          </a:xfrm>
        </p:grpSpPr>
        <p:sp>
          <p:nvSpPr>
            <p:cNvPr id="393" name="Google Shape;393;p6"/>
            <p:cNvSpPr/>
            <p:nvPr/>
          </p:nvSpPr>
          <p:spPr>
            <a:xfrm>
              <a:off x="10338" y="392404"/>
              <a:ext cx="5912103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6"/>
            <p:cNvSpPr txBox="1"/>
            <p:nvPr/>
          </p:nvSpPr>
          <p:spPr>
            <a:xfrm>
              <a:off x="10338" y="392404"/>
              <a:ext cx="5912103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活動目標Goal -Line with International Affairs. 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10338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841316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1672952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503931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335567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4166546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4998182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10338" y="1039352"/>
              <a:ext cx="5988960" cy="87586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6"/>
            <p:cNvSpPr txBox="1"/>
            <p:nvPr/>
          </p:nvSpPr>
          <p:spPr>
            <a:xfrm>
              <a:off x="10338" y="1039352"/>
              <a:ext cx="5988960" cy="87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增廣孩子的世界觀，並與國際時事議題接軌。</a:t>
              </a: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10338" y="2142951"/>
              <a:ext cx="6554748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6"/>
            <p:cNvSpPr txBox="1"/>
            <p:nvPr/>
          </p:nvSpPr>
          <p:spPr>
            <a:xfrm>
              <a:off x="10338" y="2142951"/>
              <a:ext cx="6554748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課程內容Content-Comparison between Taiwan and the world.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10338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841316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1672952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2503931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3335567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166546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4998182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10338" y="2789898"/>
              <a:ext cx="5988960" cy="87586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6"/>
            <p:cNvSpPr txBox="1"/>
            <p:nvPr/>
          </p:nvSpPr>
          <p:spPr>
            <a:xfrm>
              <a:off x="10338" y="2789898"/>
              <a:ext cx="5988960" cy="87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從食衣住行育樂層面在地出發，延伸到國外視野。</a:t>
              </a: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10338" y="3893497"/>
              <a:ext cx="6401329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6"/>
            <p:cNvSpPr txBox="1"/>
            <p:nvPr/>
          </p:nvSpPr>
          <p:spPr>
            <a:xfrm>
              <a:off x="10338" y="3893497"/>
              <a:ext cx="6401329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準備工作Preparation-Ready to share news and opinions.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10338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41316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1672952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2503931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335567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4166546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4998182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10338" y="4540444"/>
              <a:ext cx="5988960" cy="87586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6"/>
            <p:cNvSpPr txBox="1"/>
            <p:nvPr/>
          </p:nvSpPr>
          <p:spPr>
            <a:xfrm>
              <a:off x="10338" y="4540444"/>
              <a:ext cx="5988960" cy="87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1"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 </a:t>
              </a:r>
              <a:r>
                <a:rPr b="1"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到圖書館或行動書車借閱書籍，練習分享見聞。</a:t>
              </a:r>
              <a:endParaRPr b="1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1"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b="1" i="0"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跟著一起遨遊的心</a:t>
              </a:r>
              <a:r>
                <a:rPr b="1" i="0" lang="en-US" sz="19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😊❤️😊</a:t>
              </a:r>
              <a:r>
                <a:rPr b="1"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。</a:t>
              </a:r>
              <a:endParaRPr b="1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6" name="Google Shape;426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2286" y="5067114"/>
            <a:ext cx="3149725" cy="11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7"/>
          <p:cNvSpPr txBox="1"/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</a:rPr>
              <a:t>雙語體育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學什麼</a:t>
            </a:r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What to learn about Bilingual P.E.</a:t>
            </a:r>
            <a:endParaRPr b="1" sz="3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p7"/>
          <p:cNvGrpSpPr/>
          <p:nvPr/>
        </p:nvGrpSpPr>
        <p:grpSpPr>
          <a:xfrm>
            <a:off x="5158653" y="703744"/>
            <a:ext cx="6575441" cy="5133390"/>
            <a:chOff x="-8" y="392404"/>
            <a:chExt cx="6575441" cy="5133390"/>
          </a:xfrm>
        </p:grpSpPr>
        <p:sp>
          <p:nvSpPr>
            <p:cNvPr id="438" name="Google Shape;438;p7"/>
            <p:cNvSpPr/>
            <p:nvPr/>
          </p:nvSpPr>
          <p:spPr>
            <a:xfrm>
              <a:off x="-8" y="392404"/>
              <a:ext cx="5912103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 txBox="1"/>
            <p:nvPr/>
          </p:nvSpPr>
          <p:spPr>
            <a:xfrm>
              <a:off x="-8" y="392404"/>
              <a:ext cx="5912103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活動目標 Goal - Happy Learning about Sports Skills. 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-8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830970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662606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493585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3325221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4156200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4987836" y="929868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-8" y="1039352"/>
              <a:ext cx="5988960" cy="87586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 txBox="1"/>
            <p:nvPr/>
          </p:nvSpPr>
          <p:spPr>
            <a:xfrm>
              <a:off x="-8" y="1039352"/>
              <a:ext cx="5988960" cy="87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b="1" lang="en-US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用簡易英文快樂學習體育技能與知識</a:t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-8" y="2142951"/>
              <a:ext cx="6575441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 txBox="1"/>
            <p:nvPr/>
          </p:nvSpPr>
          <p:spPr>
            <a:xfrm>
              <a:off x="-8" y="2142951"/>
              <a:ext cx="6575441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課程內容Content –Rope. Relay. Physical fitness. Ball games. 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-8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830970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662606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493585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3325221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4156200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4987836" y="2680414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-8" y="2789898"/>
              <a:ext cx="5988960" cy="87586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 txBox="1"/>
            <p:nvPr/>
          </p:nvSpPr>
          <p:spPr>
            <a:xfrm>
              <a:off x="-8" y="2789898"/>
              <a:ext cx="5988960" cy="87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b="1" lang="en-US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跳繩、大隊接力、體適能、球類運動</a:t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-8" y="3893497"/>
              <a:ext cx="6575441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 txBox="1"/>
            <p:nvPr/>
          </p:nvSpPr>
          <p:spPr>
            <a:xfrm>
              <a:off x="-8" y="3893497"/>
              <a:ext cx="6575441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準備工作Preparation - Enhance your child's physical fitness. 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-8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830970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1662606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2493585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325221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4156200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4987836" y="4430961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-8" y="4540444"/>
              <a:ext cx="5988960" cy="87586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 txBox="1"/>
            <p:nvPr/>
          </p:nvSpPr>
          <p:spPr>
            <a:xfrm>
              <a:off x="-8" y="4540444"/>
              <a:ext cx="5988960" cy="87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b="1" lang="en-US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和孩子在假日時一起做戶外活動，增強孩子體力</a:t>
              </a:r>
              <a:endParaRPr/>
            </a:p>
          </p:txBody>
        </p:sp>
      </p:grpSp>
      <p:pic>
        <p:nvPicPr>
          <p:cNvPr id="471" name="Google Shape;471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2286" y="5067114"/>
            <a:ext cx="3149725" cy="11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8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8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8"/>
          <p:cNvSpPr txBox="1"/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</a:rPr>
              <a:t>雙語藝術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學什麼</a:t>
            </a:r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What to learn about Bilingual Art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2" name="Google Shape;482;p8"/>
          <p:cNvGrpSpPr/>
          <p:nvPr/>
        </p:nvGrpSpPr>
        <p:grpSpPr>
          <a:xfrm>
            <a:off x="5158653" y="219456"/>
            <a:ext cx="6575441" cy="6222592"/>
            <a:chOff x="-8" y="0"/>
            <a:chExt cx="6575441" cy="6222592"/>
          </a:xfrm>
        </p:grpSpPr>
        <p:sp>
          <p:nvSpPr>
            <p:cNvPr id="483" name="Google Shape;483;p8"/>
            <p:cNvSpPr/>
            <p:nvPr/>
          </p:nvSpPr>
          <p:spPr>
            <a:xfrm>
              <a:off x="-8" y="0"/>
              <a:ext cx="5912103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 txBox="1"/>
            <p:nvPr/>
          </p:nvSpPr>
          <p:spPr>
            <a:xfrm>
              <a:off x="-8" y="0"/>
              <a:ext cx="5912103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活動目標Goal - Explore Multimedia and Creation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-8" y="642557"/>
              <a:ext cx="1383432" cy="1410124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830970" y="642557"/>
              <a:ext cx="1383432" cy="1410124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662606" y="642557"/>
              <a:ext cx="1383432" cy="1410124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2493585" y="642557"/>
              <a:ext cx="1383432" cy="1410124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325221" y="642557"/>
              <a:ext cx="1383432" cy="1410124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4156200" y="642557"/>
              <a:ext cx="1383432" cy="1410124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4987836" y="642557"/>
              <a:ext cx="1383432" cy="1410124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-8" y="816126"/>
              <a:ext cx="5988960" cy="106296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 txBox="1"/>
            <p:nvPr/>
          </p:nvSpPr>
          <p:spPr>
            <a:xfrm>
              <a:off x="-8" y="816126"/>
              <a:ext cx="5988960" cy="1062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在課程中使用雙語，帶領孩童探索多元媒材、使用不同的媒材創作，且認識不同的藝術風格及脈絡，並在節慶中製作相關作品，也培養美感素養。</a:t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-8" y="2152306"/>
              <a:ext cx="6575441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 txBox="1"/>
            <p:nvPr/>
          </p:nvSpPr>
          <p:spPr>
            <a:xfrm>
              <a:off x="-8" y="2152306"/>
              <a:ext cx="6575441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課程內容Content –Discover different beauty in life.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-8" y="2744516"/>
              <a:ext cx="1383432" cy="1718801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30970" y="2744516"/>
              <a:ext cx="1383432" cy="1718801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662606" y="2744516"/>
              <a:ext cx="1383432" cy="1718801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493585" y="2744516"/>
              <a:ext cx="1383432" cy="1718801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3325221" y="2744516"/>
              <a:ext cx="1383432" cy="1718801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4156200" y="2744516"/>
              <a:ext cx="1383432" cy="1718801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4987836" y="2744516"/>
              <a:ext cx="1383432" cy="1718801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-8" y="2845000"/>
              <a:ext cx="5988960" cy="1517833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8"/>
            <p:cNvSpPr txBox="1"/>
            <p:nvPr/>
          </p:nvSpPr>
          <p:spPr>
            <a:xfrm>
              <a:off x="-8" y="2845000"/>
              <a:ext cx="5988960" cy="1517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透過體驗、觀察，發覺生活中不同的美，並使用色筆、水彩、素描將所觀察之記錄並繪製下來。此外，在高年級更設計使用不同的媒材創作之課程，例：版畫、軟陶雕塑、綁染。在課程當中，除了藝術創作之外，更結合了不同畫家風格之介紹、中西洋美術史，以培養美術認知的部分。也在不同的節慶當中，製作相關作品，感受節慶之氣氛。</a:t>
              </a: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-8" y="4590295"/>
              <a:ext cx="6575441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8"/>
            <p:cNvSpPr txBox="1"/>
            <p:nvPr/>
          </p:nvSpPr>
          <p:spPr>
            <a:xfrm>
              <a:off x="-8" y="4590295"/>
              <a:ext cx="6575441" cy="537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準備工作Preparation -Share what you've learned in the classroom. 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-8" y="5127759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830970" y="5127759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1662606" y="5127759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C8C3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2493585" y="5127759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325221" y="5127759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156200" y="5127759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1CBC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987836" y="5127759"/>
              <a:ext cx="1383432" cy="1094833"/>
            </a:xfrm>
            <a:prstGeom prst="chevron">
              <a:avLst>
                <a:gd fmla="val 7061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-8" y="5237242"/>
              <a:ext cx="5988960" cy="87586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8"/>
            <p:cNvSpPr txBox="1"/>
            <p:nvPr/>
          </p:nvSpPr>
          <p:spPr>
            <a:xfrm>
              <a:off x="-8" y="5237242"/>
              <a:ext cx="5988960" cy="87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鼓勵孩子們回家後分享課堂中所學，並協助孩子攜帶課堂中所需物品。</a:t>
              </a:r>
              <a:endParaRPr/>
            </a:p>
          </p:txBody>
        </p:sp>
      </p:grpSp>
      <p:pic>
        <p:nvPicPr>
          <p:cNvPr id="516" name="Google Shape;516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2286" y="5067114"/>
            <a:ext cx="3149725" cy="11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9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9"/>
          <p:cNvSpPr txBox="1"/>
          <p:nvPr>
            <p:ph type="title"/>
          </p:nvPr>
        </p:nvSpPr>
        <p:spPr>
          <a:xfrm>
            <a:off x="0" y="-1"/>
            <a:ext cx="4654296" cy="6857999"/>
          </a:xfrm>
          <a:prstGeom prst="rect">
            <a:avLst/>
          </a:prstGeom>
          <a:gradFill>
            <a:gsLst>
              <a:gs pos="0">
                <a:srgbClr val="167C7C"/>
              </a:gs>
              <a:gs pos="50000">
                <a:srgbClr val="20B3B3"/>
              </a:gs>
              <a:gs pos="100000">
                <a:srgbClr val="27D7D7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雙語做什麼</a:t>
            </a:r>
            <a:br>
              <a:rPr lang="en-US">
                <a:solidFill>
                  <a:schemeClr val="lt1"/>
                </a:solidFill>
              </a:rPr>
            </a:b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What about Bilingual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9"/>
          <p:cNvSpPr/>
          <p:nvPr/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285" y="5695572"/>
            <a:ext cx="3149725" cy="116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033" y="733018"/>
            <a:ext cx="2266272" cy="15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4712" y="733018"/>
            <a:ext cx="2266272" cy="15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3076" y="2435803"/>
            <a:ext cx="2266272" cy="15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52052" y="2341376"/>
            <a:ext cx="2227297" cy="167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81805" y="4247385"/>
            <a:ext cx="2359179" cy="176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75462" y="4247386"/>
            <a:ext cx="2359179" cy="1769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 spd="slow" p14:dur="1500">
    <p:random/>
  </p:transition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有機">
  <a:themeElements>
    <a:clrScheme name="Custom 46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有機">
  <a:themeElements>
    <a:clrScheme name="Custom 46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2022-09-07T01:19:55Z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