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2" r:id="rId2"/>
    <p:sldId id="292" r:id="rId3"/>
    <p:sldId id="293" r:id="rId4"/>
    <p:sldId id="290" r:id="rId5"/>
    <p:sldId id="295" r:id="rId6"/>
    <p:sldId id="289" r:id="rId7"/>
    <p:sldId id="280" r:id="rId8"/>
    <p:sldId id="294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BC5B64A7-DF06-49A6-A595-439C9832E65C}">
          <p14:sldIdLst>
            <p14:sldId id="282"/>
            <p14:sldId id="292"/>
            <p14:sldId id="293"/>
            <p14:sldId id="290"/>
            <p14:sldId id="295"/>
            <p14:sldId id="289"/>
            <p14:sldId id="280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7E734-3D1A-4E73-8FD7-350DA73B1737}" type="datetimeFigureOut">
              <a:rPr lang="zh-TW" altLang="en-US" smtClean="0"/>
              <a:pPr/>
              <a:t>2021/9/11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7382B-7EBF-4C46-BCF7-DDF9311045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6213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HK" altLang="en-US" dirty="0">
              <a:latin typeface="+mn-ea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69D8ECDA-8B49-4E0A-9DAF-B3FF327C2173}" type="slidenum">
              <a:rPr kumimoji="0" lang="en-US" altLang="zh-TW">
                <a:latin typeface="Calibri" pitchFamily="34" charset="0"/>
              </a:rPr>
              <a:pPr eaLnBrk="1" hangingPunct="1"/>
              <a:t>1</a:t>
            </a:fld>
            <a:endParaRPr kumimoji="0" lang="en-US" altLang="zh-TW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180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85D34-3C67-4DEF-8C3B-3E2E1EAF1A62}" type="datetimeFigureOut">
              <a:rPr lang="zh-TW" altLang="en-US" smtClean="0"/>
              <a:pPr/>
              <a:t>2021/9/11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99808-3EDE-4D8E-B7A2-D6CD3D4143A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831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85D34-3C67-4DEF-8C3B-3E2E1EAF1A62}" type="datetimeFigureOut">
              <a:rPr lang="zh-TW" altLang="en-US" smtClean="0"/>
              <a:pPr/>
              <a:t>2021/9/11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99808-3EDE-4D8E-B7A2-D6CD3D4143A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7473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85D34-3C67-4DEF-8C3B-3E2E1EAF1A62}" type="datetimeFigureOut">
              <a:rPr lang="zh-TW" altLang="en-US" smtClean="0"/>
              <a:pPr/>
              <a:t>2021/9/11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99808-3EDE-4D8E-B7A2-D6CD3D4143A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3957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85D34-3C67-4DEF-8C3B-3E2E1EAF1A62}" type="datetimeFigureOut">
              <a:rPr lang="zh-TW" altLang="en-US" smtClean="0"/>
              <a:pPr/>
              <a:t>2021/9/11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99808-3EDE-4D8E-B7A2-D6CD3D4143A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185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85D34-3C67-4DEF-8C3B-3E2E1EAF1A62}" type="datetimeFigureOut">
              <a:rPr lang="zh-TW" altLang="en-US" smtClean="0"/>
              <a:pPr/>
              <a:t>2021/9/11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99808-3EDE-4D8E-B7A2-D6CD3D4143A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2945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85D34-3C67-4DEF-8C3B-3E2E1EAF1A62}" type="datetimeFigureOut">
              <a:rPr lang="zh-TW" altLang="en-US" smtClean="0"/>
              <a:pPr/>
              <a:t>2021/9/11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99808-3EDE-4D8E-B7A2-D6CD3D4143A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3328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85D34-3C67-4DEF-8C3B-3E2E1EAF1A62}" type="datetimeFigureOut">
              <a:rPr lang="zh-TW" altLang="en-US" smtClean="0"/>
              <a:pPr/>
              <a:t>2021/9/11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99808-3EDE-4D8E-B7A2-D6CD3D4143A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2561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85D34-3C67-4DEF-8C3B-3E2E1EAF1A62}" type="datetimeFigureOut">
              <a:rPr lang="zh-TW" altLang="en-US" smtClean="0"/>
              <a:pPr/>
              <a:t>2021/9/11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99808-3EDE-4D8E-B7A2-D6CD3D4143A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6213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85D34-3C67-4DEF-8C3B-3E2E1EAF1A62}" type="datetimeFigureOut">
              <a:rPr lang="zh-TW" altLang="en-US" smtClean="0"/>
              <a:pPr/>
              <a:t>2021/9/11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99808-3EDE-4D8E-B7A2-D6CD3D4143A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564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85D34-3C67-4DEF-8C3B-3E2E1EAF1A62}" type="datetimeFigureOut">
              <a:rPr lang="zh-TW" altLang="en-US" smtClean="0"/>
              <a:pPr/>
              <a:t>2021/9/11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99808-3EDE-4D8E-B7A2-D6CD3D4143A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2379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85D34-3C67-4DEF-8C3B-3E2E1EAF1A62}" type="datetimeFigureOut">
              <a:rPr lang="zh-TW" altLang="en-US" smtClean="0"/>
              <a:pPr/>
              <a:t>2021/9/11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99808-3EDE-4D8E-B7A2-D6CD3D4143A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4803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7000"/>
            <a:lum/>
          </a:blip>
          <a:srcRect/>
          <a:stretch>
            <a:fillRect t="-30000"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85D34-3C67-4DEF-8C3B-3E2E1EAF1A62}" type="datetimeFigureOut">
              <a:rPr lang="zh-TW" altLang="en-US" smtClean="0"/>
              <a:pPr/>
              <a:t>2021/9/11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99808-3EDE-4D8E-B7A2-D6CD3D4143A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531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1413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zh-TW" altLang="en-US" dirty="0" smtClean="0">
                <a:ea typeface="標楷體" pitchFamily="65" charset="-120"/>
              </a:rPr>
              <a:t>歡迎光臨二年七班</a:t>
            </a:r>
            <a:endParaRPr lang="zh-HK" altLang="en-US" dirty="0"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173138" y="3795624"/>
            <a:ext cx="8001000" cy="790396"/>
          </a:xfrm>
        </p:spPr>
        <p:txBody>
          <a:bodyPr>
            <a:normAutofit/>
          </a:bodyPr>
          <a:lstStyle/>
          <a:p>
            <a:pPr eaLnBrk="1" hangingPunct="1"/>
            <a:r>
              <a:rPr lang="zh-TW" altLang="en-US" sz="3200" dirty="0" smtClean="0">
                <a:solidFill>
                  <a:srgbClr val="48322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健康</a:t>
            </a:r>
            <a:r>
              <a:rPr lang="zh-TW" altLang="en-US" sz="3200" dirty="0" smtClean="0">
                <a:solidFill>
                  <a:srgbClr val="483226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itchFamily="2" charset="2"/>
              </a:rPr>
              <a:t></a:t>
            </a:r>
            <a:r>
              <a:rPr lang="zh-TW" altLang="en-US" sz="3200" dirty="0" smtClean="0">
                <a:solidFill>
                  <a:srgbClr val="48322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快樂</a:t>
            </a:r>
            <a:r>
              <a:rPr lang="zh-TW" altLang="en-US" sz="3200" dirty="0" smtClean="0">
                <a:solidFill>
                  <a:srgbClr val="483226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itchFamily="2" charset="2"/>
              </a:rPr>
              <a:t>負</a:t>
            </a:r>
            <a:r>
              <a:rPr lang="zh-TW" altLang="en-US" sz="3200" dirty="0" smtClean="0">
                <a:solidFill>
                  <a:srgbClr val="48322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責</a:t>
            </a:r>
            <a:r>
              <a:rPr lang="zh-TW" altLang="en-US" sz="3200" dirty="0" smtClean="0">
                <a:solidFill>
                  <a:srgbClr val="483226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itchFamily="2" charset="2"/>
              </a:rPr>
              <a:t>溫暖安全</a:t>
            </a:r>
            <a:endParaRPr lang="zh-HK" altLang="en-US" sz="3200" dirty="0" smtClean="0">
              <a:solidFill>
                <a:srgbClr val="483226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4779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圓角矩形 7"/>
          <p:cNvSpPr/>
          <p:nvPr/>
        </p:nvSpPr>
        <p:spPr>
          <a:xfrm>
            <a:off x="1730375" y="1597025"/>
            <a:ext cx="9263063" cy="475456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346325" y="1690688"/>
            <a:ext cx="8437563" cy="44640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zh-TW" sz="3600" dirty="0" smtClean="0">
                <a:latin typeface="文鼎甜妞體B"/>
                <a:ea typeface="文鼎甜妞體B"/>
                <a:cs typeface="文鼎甜妞體B"/>
              </a:rPr>
              <a:t>6:20~6:30 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等待加入會議</a:t>
            </a:r>
            <a:endParaRPr lang="en-US" altLang="zh-TW" sz="360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defRPr/>
            </a:pPr>
            <a:r>
              <a:rPr lang="en-US" altLang="zh-TW" sz="3600" dirty="0" smtClean="0">
                <a:latin typeface="文鼎甜妞體B"/>
                <a:ea typeface="文鼎甜妞體B"/>
                <a:cs typeface="文鼎甜妞體B"/>
              </a:rPr>
              <a:t>6:30~7:00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班級經營說明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&amp;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各處室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政策宣導、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defRPr/>
            </a:pPr>
            <a:r>
              <a:rPr lang="en-US" altLang="zh-TW" sz="3600" dirty="0" smtClean="0">
                <a:latin typeface="文鼎甜妞體B"/>
                <a:ea typeface="文鼎甜妞體B"/>
                <a:cs typeface="文鼎甜妞體B"/>
              </a:rPr>
              <a:t>7:00~7:30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親師意見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交流，有關個別寶貝的相關問題，避免公開討論，可以跟老師私下再討論。</a:t>
            </a:r>
          </a:p>
          <a:p>
            <a:pPr eaLnBrk="1" hangingPunct="1">
              <a:defRPr/>
            </a:pPr>
            <a:r>
              <a:rPr lang="zh-TW" altLang="en-US" sz="3600" dirty="0" smtClean="0">
                <a:solidFill>
                  <a:schemeClr val="hlink"/>
                </a:solidFill>
                <a:ea typeface="標楷體" pitchFamily="65" charset="-120"/>
              </a:rPr>
              <a:t>從愛出發，做一個優質的父母</a:t>
            </a:r>
            <a:endParaRPr lang="en-US" altLang="zh-TW" sz="3600" dirty="0" smtClean="0">
              <a:solidFill>
                <a:schemeClr val="hlink"/>
              </a:solidFill>
              <a:ea typeface="標楷體" pitchFamily="65" charset="-120"/>
            </a:endParaRPr>
          </a:p>
          <a:p>
            <a:pPr eaLnBrk="1" hangingPunct="1">
              <a:defRPr/>
            </a:pPr>
            <a:endParaRPr lang="zh-TW" altLang="en-US" sz="4000" dirty="0" smtClean="0">
              <a:solidFill>
                <a:schemeClr val="hlink"/>
              </a:solidFill>
              <a:ea typeface="標楷體" pitchFamily="65" charset="-120"/>
            </a:endParaRPr>
          </a:p>
        </p:txBody>
      </p:sp>
      <p:sp>
        <p:nvSpPr>
          <p:cNvPr id="614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sz="7000" smtClean="0">
                <a:solidFill>
                  <a:srgbClr val="0000FF"/>
                </a:solidFill>
                <a:ea typeface="標楷體" panose="03000509000000000000" pitchFamily="65" charset="-120"/>
              </a:rPr>
              <a:t>班親會流程</a:t>
            </a:r>
          </a:p>
        </p:txBody>
      </p:sp>
    </p:spTree>
    <p:extLst>
      <p:ext uri="{BB962C8B-B14F-4D97-AF65-F5344CB8AC3E}">
        <p14:creationId xmlns:p14="http://schemas.microsoft.com/office/powerpoint/2010/main" val="25684759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zh-TW" altLang="en-US" sz="4800" dirty="0" smtClean="0">
                <a:solidFill>
                  <a:srgbClr val="0000FF"/>
                </a:solidFill>
                <a:ea typeface="標楷體" panose="03000509000000000000" pitchFamily="65" charset="-120"/>
              </a:rPr>
              <a:t>老師的碎碎念</a:t>
            </a:r>
          </a:p>
        </p:txBody>
      </p:sp>
      <p:sp>
        <p:nvSpPr>
          <p:cNvPr id="7171" name="圓角矩形 3"/>
          <p:cNvSpPr>
            <a:spLocks noGrp="1" noChangeArrowheads="1"/>
          </p:cNvSpPr>
          <p:nvPr>
            <p:ph type="body" idx="1"/>
          </p:nvPr>
        </p:nvSpPr>
        <p:spPr>
          <a:xfrm>
            <a:off x="838200" y="1356852"/>
            <a:ext cx="10813026" cy="539790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>
            <a:normAutofit/>
          </a:bodyPr>
          <a:lstStyle/>
          <a:p>
            <a:pPr eaLnBrk="1" hangingPunct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開學已近二週，感謝爸爸媽媽們的支持與配合，讓班務順利進行，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您的支持是寶貝最大的力量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，期待在你我良好的親師合作下，寶貝們各方面能健康快樂的成長。</a:t>
            </a:r>
          </a:p>
          <a:p>
            <a:pPr eaLnBrk="1" hangingPunct="1"/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良好的學習習慣會跟孩子一輩子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，我們一起努力，陪伴寶貝人生的最初學習階段。</a:t>
            </a:r>
          </a:p>
          <a:p>
            <a:pPr eaLnBrk="1" hangingPunct="1"/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寶貝的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在校安全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是父母與老師的共同期待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，老師也時常提醒寶貝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教室走廊</a:t>
            </a:r>
            <a:r>
              <a:rPr lang="zh-TW" altLang="en-US" sz="40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不奔跑</a:t>
            </a:r>
            <a:r>
              <a:rPr lang="zh-TW" altLang="en-US" sz="4000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40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注意遊戲的安全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，期待寶貝們都能快樂健康的學習與成長。</a:t>
            </a:r>
          </a:p>
        </p:txBody>
      </p:sp>
    </p:spTree>
    <p:extLst>
      <p:ext uri="{BB962C8B-B14F-4D97-AF65-F5344CB8AC3E}">
        <p14:creationId xmlns:p14="http://schemas.microsoft.com/office/powerpoint/2010/main" val="421958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1703512" y="1319841"/>
            <a:ext cx="8784976" cy="5400135"/>
          </a:xfrm>
          <a:prstGeom prst="roundRect">
            <a:avLst/>
          </a:prstGeom>
          <a:ln>
            <a:solidFill>
              <a:srgbClr val="00339A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250825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學期重要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行事及宣導事項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03512" y="1576389"/>
            <a:ext cx="8784976" cy="5143588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zh-TW" altLang="zh-TW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一、本學期重要行事</a:t>
            </a:r>
          </a:p>
          <a:p>
            <a:pPr marL="0" indent="0">
              <a:buNone/>
              <a:defRPr/>
            </a:pP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zh-TW" sz="24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第一次定期</a:t>
            </a:r>
            <a:r>
              <a:rPr lang="zh-TW" altLang="zh-TW" sz="2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考查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110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日、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</a:p>
          <a:p>
            <a:pPr marL="0" indent="0">
              <a:buNone/>
              <a:defRPr/>
            </a:pP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24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第二次定期考查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111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</a:p>
          <a:p>
            <a:pPr marL="0" indent="0">
              <a:buNone/>
              <a:defRPr/>
            </a:pP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zh-TW" sz="2400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休業式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110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  <a:defRPr/>
            </a:pP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zh-TW" sz="24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寒假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110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21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~2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endParaRPr lang="zh-TW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  <a:defRPr/>
            </a:pP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zh-TW" sz="2400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下學期開學及正式上課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110</a:t>
            </a:r>
            <a:r>
              <a:rPr lang="zh-TW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  <a:r>
              <a:rPr lang="zh-TW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星期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zh-TW" sz="24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教育宣導</a:t>
            </a:r>
            <a:r>
              <a:rPr lang="en-US" altLang="zh-TW" sz="24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依據桃園市教育局公文：各國民中小學禁止以提供學生成績排名方式辦理學生成績評量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國民中小學學生評量結果應屬個人隱私範圍，未經當事人同意，各校不得公開校排名、班排名等資料</a:t>
            </a:r>
            <a:r>
              <a:rPr lang="zh-TW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en-US" sz="18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</a:t>
            </a:r>
            <a:r>
              <a:rPr lang="zh-TW" altLang="zh-TW" sz="18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校</a:t>
            </a:r>
            <a:r>
              <a:rPr lang="zh-TW" altLang="zh-TW" sz="40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</a:t>
            </a:r>
            <a:r>
              <a:rPr lang="zh-TW" altLang="zh-TW" sz="40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提供</a:t>
            </a:r>
            <a:r>
              <a:rPr lang="zh-TW" altLang="zh-TW" sz="40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排名</a:t>
            </a:r>
            <a:endParaRPr lang="en-US" altLang="zh-TW" sz="4000" b="1" u="sng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zh-TW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志</a:t>
            </a:r>
            <a:r>
              <a:rPr lang="zh-TW" altLang="zh-TW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工招募</a:t>
            </a:r>
            <a:r>
              <a:rPr lang="zh-TW" altLang="zh-TW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圖書室志工、交通導護志工，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有意願者請填寫報名表</a:t>
            </a:r>
            <a:r>
              <a:rPr lang="zh-TW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1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24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機車接送區：每日放學時間皆有開放，請爸媽們多加利用。</a:t>
            </a:r>
            <a:endParaRPr lang="zh-TW" altLang="zh-TW" sz="2400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400" dirty="0">
              <a:ea typeface="標楷體" panose="03000509000000000000" pitchFamily="65" charset="-120"/>
            </a:endParaRPr>
          </a:p>
          <a:p>
            <a:endParaRPr lang="zh-TW" altLang="en-US" dirty="0">
              <a:ea typeface="標楷體" panose="03000509000000000000" pitchFamily="65" charset="-120"/>
            </a:endParaRPr>
          </a:p>
          <a:p>
            <a:endParaRPr lang="zh-TW" altLang="en-US" dirty="0"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15312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1076632" y="1561380"/>
            <a:ext cx="10014155" cy="496396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成績評量方式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351583" y="1561381"/>
            <a:ext cx="7574081" cy="4963962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國語、數學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平時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40%(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含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習作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20%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、小考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20%)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月考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60%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ts val="1800"/>
              </a:spcBef>
            </a:pP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生活：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習作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20%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課堂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表現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20%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、作品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+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學習單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60%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ts val="1800"/>
              </a:spcBef>
            </a:pP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創生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課堂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表現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50%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單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50%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科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任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美語、健康、音樂、體育、閱讀、本語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sz="2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科任老師已張貼至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classroom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，請查閱。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29347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1076632" y="1561380"/>
            <a:ext cx="10427110" cy="52966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疫情下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的防疫及線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上教學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351583" y="1561380"/>
            <a:ext cx="7957539" cy="5296619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3500" b="1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防疫措施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用餐、潔牙、含氟漱口水皆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使用隔板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、使用後消毒隔板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進教室前先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洗手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才回座位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每日使用消毒水消毒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準備塑膠手套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lvl="1"/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量體溫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戴口罩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、提醒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保持社交距離</a:t>
            </a:r>
            <a:endParaRPr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ts val="1800"/>
              </a:spcBef>
            </a:pPr>
            <a:r>
              <a:rPr lang="zh-TW" altLang="en-US" sz="3500" b="1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如果停課，線上教學方式</a:t>
            </a:r>
            <a:endParaRPr lang="en-US" altLang="zh-TW" sz="3500" b="1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同步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登入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google classroom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說明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使用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Meet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非同步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錄製課程影片讓寶貝可以在家觀看學習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書本簿本在家保管</a:t>
            </a:r>
            <a:endParaRPr lang="en-US" altLang="zh-TW" sz="28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疫情變化快速，提早練習依課表整理書包。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94050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圓角矩形 4"/>
          <p:cNvSpPr/>
          <p:nvPr/>
        </p:nvSpPr>
        <p:spPr>
          <a:xfrm>
            <a:off x="1919536" y="1340768"/>
            <a:ext cx="8994270" cy="5517232"/>
          </a:xfrm>
          <a:prstGeom prst="roundRect">
            <a:avLst/>
          </a:prstGeom>
          <a:ln>
            <a:solidFill>
              <a:srgbClr val="00339A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endParaRPr lang="zh-TW" altLang="en-US" sz="24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3151" y="12528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疫情下的親師合作事項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91109" y="1825625"/>
            <a:ext cx="7822564" cy="3703907"/>
          </a:xfrm>
        </p:spPr>
        <p:txBody>
          <a:bodyPr/>
          <a:lstStyle/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2306317" y="1411335"/>
            <a:ext cx="7729268" cy="5221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000"/>
              </a:lnSpc>
            </a:pP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一、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每天量體溫</a:t>
            </a: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發燒、不舒服</a:t>
            </a: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不要到校。</a:t>
            </a:r>
            <a:endParaRPr lang="en-US" altLang="zh-TW" sz="2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二、在家</a:t>
            </a:r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用完</a:t>
            </a: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早餐</a:t>
            </a: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才上學</a:t>
            </a: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三、叮嚀寶貝遊戲的安全</a:t>
            </a:r>
            <a:r>
              <a:rPr lang="en-US" altLang="zh-TW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教室走廊不奔跑嬉戲</a:t>
            </a:r>
            <a:r>
              <a:rPr lang="en-US" altLang="zh-TW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2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4000"/>
              </a:lnSpc>
            </a:pPr>
            <a:r>
              <a:rPr lang="en-US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也要叮嚀寶貝保持適當社交距離。</a:t>
            </a:r>
            <a:endParaRPr lang="zh-TW" altLang="en-US" sz="2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四、幫寶貝準備夠用的口罩及消毒用手套。</a:t>
            </a:r>
            <a:endParaRPr lang="zh-TW" altLang="en-US" sz="2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五、陪伴寶貝練習</a:t>
            </a:r>
            <a:r>
              <a:rPr lang="zh-TW" altLang="en-US" sz="2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依課表整理書包、檢查學用品</a:t>
            </a: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六、若</a:t>
            </a:r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孩子不能到校上課時</a:t>
            </a: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，請記得向老師請假。</a:t>
            </a:r>
            <a:endParaRPr lang="en-US" altLang="zh-TW" sz="2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七、</a:t>
            </a:r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每天帶水壺或水杯，</a:t>
            </a:r>
            <a:r>
              <a:rPr lang="zh-TW" altLang="en-US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多喝開水</a:t>
            </a:r>
            <a:r>
              <a:rPr lang="zh-TW" altLang="en-US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有益健康</a:t>
            </a: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。充足</a:t>
            </a:r>
            <a:endParaRPr lang="en-US" altLang="zh-TW" sz="2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4000"/>
              </a:lnSpc>
            </a:pPr>
            <a:r>
              <a:rPr lang="en-US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的睡眠增加抵抗力。 </a:t>
            </a:r>
            <a:endParaRPr lang="en-US" altLang="zh-TW" sz="2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ts val="4000"/>
              </a:lnSpc>
            </a:pPr>
            <a:r>
              <a:rPr lang="en-US" altLang="zh-TW" sz="2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&lt;</a:t>
            </a:r>
            <a:r>
              <a:rPr lang="zh-TW" altLang="en-US" sz="2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為了讓寶貝可以在校一起學習，需要我們一起做好防疫工作</a:t>
            </a:r>
            <a:r>
              <a:rPr lang="en-US" altLang="zh-TW" sz="2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&gt;</a:t>
            </a:r>
            <a:endParaRPr lang="zh-TW" altLang="en-US" sz="2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4921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43334" y="919126"/>
            <a:ext cx="10515600" cy="4057823"/>
          </a:xfrm>
        </p:spPr>
        <p:txBody>
          <a:bodyPr>
            <a:normAutofit/>
          </a:bodyPr>
          <a:lstStyle/>
          <a:p>
            <a:pPr algn="ctr"/>
            <a:r>
              <a:rPr lang="zh-TW" altLang="en-US" sz="8800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親師交流時間</a:t>
            </a:r>
            <a:endParaRPr lang="zh-TW" altLang="en-US" sz="8800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86348" y="1825625"/>
            <a:ext cx="9556955" cy="3703907"/>
          </a:xfrm>
        </p:spPr>
        <p:txBody>
          <a:bodyPr/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>
                <a:solidFill>
                  <a:srgbClr val="FF0000"/>
                </a:solidFill>
                <a:latin typeface="王漢宗顏楷體繁" panose="02000500000000000000" pitchFamily="2" charset="-120"/>
                <a:ea typeface="王漢宗顏楷體繁" panose="02000500000000000000" pitchFamily="2" charset="-120"/>
              </a:rPr>
              <a:t>有關於對班級或學校的建議，歡迎提出一起交流</a:t>
            </a:r>
            <a:endParaRPr lang="en-US" altLang="zh-TW" dirty="0" smtClean="0">
              <a:solidFill>
                <a:srgbClr val="FF0000"/>
              </a:solidFill>
              <a:latin typeface="王漢宗顏楷體繁" panose="02000500000000000000" pitchFamily="2" charset="-120"/>
              <a:ea typeface="王漢宗顏楷體繁" panose="02000500000000000000" pitchFamily="2" charset="-120"/>
            </a:endParaRPr>
          </a:p>
          <a:p>
            <a:pPr>
              <a:spcBef>
                <a:spcPts val="2400"/>
              </a:spcBef>
            </a:pPr>
            <a:r>
              <a:rPr lang="zh-TW" altLang="en-US" dirty="0" smtClean="0">
                <a:solidFill>
                  <a:schemeClr val="accent1">
                    <a:lumMod val="50000"/>
                  </a:schemeClr>
                </a:solidFill>
                <a:latin typeface="王漢宗顏楷體繁" panose="02000500000000000000" pitchFamily="2" charset="-120"/>
                <a:ea typeface="王漢宗顏楷體繁" panose="02000500000000000000" pitchFamily="2" charset="-120"/>
              </a:rPr>
              <a:t>寶貝個人問題，再麻煩私訊老師，老師會找時間個別回覆</a:t>
            </a:r>
            <a:endParaRPr lang="zh-TW" altLang="en-US" dirty="0">
              <a:solidFill>
                <a:schemeClr val="accent1">
                  <a:lumMod val="50000"/>
                </a:schemeClr>
              </a:solidFill>
              <a:latin typeface="王漢宗顏楷體繁" panose="02000500000000000000" pitchFamily="2" charset="-120"/>
              <a:ea typeface="王漢宗顏楷體繁" panose="02000500000000000000" pitchFamily="2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06317" y="1341996"/>
            <a:ext cx="7729268" cy="62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sz="2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67878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1391</TotalTime>
  <Words>718</Words>
  <Application>Microsoft Office PowerPoint</Application>
  <PresentationFormat>寬螢幕</PresentationFormat>
  <Paragraphs>68</Paragraphs>
  <Slides>8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7" baseType="lpstr">
      <vt:lpstr>文鼎甜妞體B</vt:lpstr>
      <vt:lpstr>王漢宗顏楷體繁</vt:lpstr>
      <vt:lpstr>新細明體</vt:lpstr>
      <vt:lpstr>標楷體</vt:lpstr>
      <vt:lpstr>Arial</vt:lpstr>
      <vt:lpstr>Calibri</vt:lpstr>
      <vt:lpstr>Calibri Light</vt:lpstr>
      <vt:lpstr>Wingdings</vt:lpstr>
      <vt:lpstr>Office 佈景主題</vt:lpstr>
      <vt:lpstr>歡迎光臨二年七班</vt:lpstr>
      <vt:lpstr>班親會流程</vt:lpstr>
      <vt:lpstr>老師的碎碎念</vt:lpstr>
      <vt:lpstr>110上學期重要行事及宣導事項</vt:lpstr>
      <vt:lpstr>成績評量方式</vt:lpstr>
      <vt:lpstr>疫情下的防疫及線上教學</vt:lpstr>
      <vt:lpstr>疫情下的親師合作事項</vt:lpstr>
      <vt:lpstr>親師交流時間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永吉國小學生特殊狀況 轉介辨別與流程 </dc:title>
  <dc:creator>Lucky-Li</dc:creator>
  <cp:lastModifiedBy>user</cp:lastModifiedBy>
  <cp:revision>132</cp:revision>
  <dcterms:created xsi:type="dcterms:W3CDTF">2014-08-26T03:14:45Z</dcterms:created>
  <dcterms:modified xsi:type="dcterms:W3CDTF">2021-09-11T07:01:12Z</dcterms:modified>
</cp:coreProperties>
</file>