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8" r:id="rId2"/>
    <p:sldId id="286" r:id="rId3"/>
    <p:sldId id="303" r:id="rId4"/>
    <p:sldId id="283" r:id="rId5"/>
    <p:sldId id="260" r:id="rId6"/>
    <p:sldId id="261" r:id="rId7"/>
    <p:sldId id="295" r:id="rId8"/>
    <p:sldId id="297" r:id="rId9"/>
    <p:sldId id="298" r:id="rId10"/>
    <p:sldId id="299" r:id="rId11"/>
    <p:sldId id="300" r:id="rId12"/>
    <p:sldId id="301" r:id="rId13"/>
    <p:sldId id="302" r:id="rId14"/>
    <p:sldId id="276" r:id="rId1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5F5F5F"/>
    <a:srgbClr val="808080"/>
    <a:srgbClr val="000000"/>
    <a:srgbClr val="CC0000"/>
    <a:srgbClr val="5EB4B4"/>
    <a:srgbClr val="488FD6"/>
    <a:srgbClr val="86B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 autoAdjust="0"/>
  </p:normalViewPr>
  <p:slideViewPr>
    <p:cSldViewPr>
      <p:cViewPr varScale="1">
        <p:scale>
          <a:sx n="77" d="100"/>
          <a:sy n="77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D4B3C5E4-50E0-4577-A3BC-DB500A2BCB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0EAB58F-0AF2-4C37-B4CA-A3DD080FDEA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zh-TW"/>
          </a:p>
        </p:txBody>
      </p:sp>
      <p:sp>
        <p:nvSpPr>
          <p:cNvPr id="116740" name="Rectangle 4">
            <a:extLst>
              <a:ext uri="{FF2B5EF4-FFF2-40B4-BE49-F238E27FC236}">
                <a16:creationId xmlns:a16="http://schemas.microsoft.com/office/drawing/2014/main" id="{4DE42420-6F85-4762-A595-7BCA416E6DA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A7AC0BAD-42E9-4197-821B-4D749AEAD7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5DF50F98-E75C-412B-B892-5F1DE0E279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DF896CA2-8F11-40AF-B3C6-CC98E0F248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0983C5F-6557-45C7-88FB-FBEB988A04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zh-TW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33D8426C-84CF-4830-BB3E-52D6F13F00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18B9F05D-D02A-4490-B4BD-D6B2D0B379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AF487D36-E6C4-485E-87D7-53FEFD3153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9D898B50-B8D6-441D-BCAF-F0396506C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9C5BFCBC-234A-46D6-B662-9D6C07297D1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238">
            <a:extLst>
              <a:ext uri="{FF2B5EF4-FFF2-40B4-BE49-F238E27FC236}">
                <a16:creationId xmlns:a16="http://schemas.microsoft.com/office/drawing/2014/main" id="{904EDE04-0A61-4C2C-A7CC-A6BED8E5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"/>
          <a:stretch>
            <a:fillRect/>
          </a:stretch>
        </p:blipFill>
        <p:spPr bwMode="ltGray">
          <a:xfrm>
            <a:off x="-9525" y="0"/>
            <a:ext cx="4270375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6B5AABFD-7AC4-4181-BF8A-D366A89C94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553200"/>
            <a:ext cx="2133600" cy="244475"/>
          </a:xfrm>
        </p:spPr>
        <p:txBody>
          <a:bodyPr/>
          <a:lstStyle>
            <a:lvl1pPr algn="l">
              <a:defRPr sz="10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BAE0609-AF4C-402B-82A6-AE1AEBF962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553200"/>
            <a:ext cx="2895600" cy="244475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62ECB18-3B21-47DD-84F9-07A85F60BC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672787-87B3-4572-83B0-DCF8FA56C8A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EA848D46-D369-4BCF-98ED-FC1A3631AF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391400" y="381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2400" i="1">
                <a:latin typeface="Verdana" panose="020B0604030504040204" pitchFamily="34" charset="0"/>
                <a:ea typeface="新細明體" panose="02020500000000000000" pitchFamily="18" charset="-120"/>
              </a:rPr>
              <a:t>LOGO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4DDF7ECB-E0DC-4F8B-AE8F-FDBC909958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43400" y="2895600"/>
            <a:ext cx="4038600" cy="685800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5ACC025-1E78-47E3-8B43-5F8B9628E2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43400" y="4038600"/>
            <a:ext cx="4038600" cy="533400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/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3126" name="AutoShape 54">
            <a:extLst>
              <a:ext uri="{FF2B5EF4-FFF2-40B4-BE49-F238E27FC236}">
                <a16:creationId xmlns:a16="http://schemas.microsoft.com/office/drawing/2014/main" id="{135D8F56-895A-48A8-ACA9-6C679DE3B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B4D9E4-4DF9-4068-9326-F8482E67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39FE463-2FD3-4E7C-9621-44230CACE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4F7628-2E42-41CB-A23B-DEE22423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0A5B25-155F-44AD-9774-F47F2445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6E7C4C-4F9B-416B-9D2A-3FF81B8B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10F34-3CFE-46EF-A5E7-9E277FA493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157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CF378A4-1D9E-4266-98C9-82F4BC117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2250" y="714375"/>
            <a:ext cx="2038350" cy="56102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DE9ABBD-1997-4C75-A7F3-475F6CA8F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14375"/>
            <a:ext cx="5962650" cy="56102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C7D3E4-585B-46CE-A363-482ED908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889A0F-0245-4743-94A4-4491DE68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8BD4EC-F43C-4839-B47F-5331B150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8751B-FD42-49FE-9069-7D73B773DC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935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2DB1F4-AE67-4440-A527-AB48243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2BC0CF-81B8-4BEC-BAAC-AA0522EBCBB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EFAF339-F1F7-48E3-8C0A-254A259C6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4F14F13-5F89-4F41-BA4F-7D79466A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0" y="307975"/>
            <a:ext cx="19050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81089D-FB35-43E5-9501-870C0206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2286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60044-A14E-403E-B1F7-95BA9375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1AD7C4D-877B-4906-BBB3-3F2C51F1B3A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522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0144C0-FA72-4CD5-B52E-0FB5EC89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>
            <a:extLst>
              <a:ext uri="{FF2B5EF4-FFF2-40B4-BE49-F238E27FC236}">
                <a16:creationId xmlns:a16="http://schemas.microsoft.com/office/drawing/2014/main" id="{3CFA3B03-664F-43DF-9DD7-49D7E3294CE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153400" cy="4876800"/>
          </a:xfrm>
        </p:spPr>
        <p:txBody>
          <a:bodyPr/>
          <a:lstStyle/>
          <a:p>
            <a:r>
              <a:rPr lang="zh-TW" altLang="en-US"/>
              <a:t>按一下圖示以新增表格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C28856-2781-4559-B258-603EEC6D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0" y="307975"/>
            <a:ext cx="19050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83B36A-5205-4C32-90E1-048338D33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2286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1B61C2-004D-45DA-A547-8EDC299B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3B69040-FB0F-4543-8635-AF0246948D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095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E5F689-74BA-4ACE-940D-4E2B15C1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3D29B6-CD6B-4E2F-BAB3-F1CB69E2C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F2D73A-352D-4768-B331-9F18A347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F2ABF0-ED24-4917-92CD-6090254C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B67C8C-D2F2-4B3A-B69F-CDB9E406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BEE5E-6BE8-466D-91D4-7BD3B8CB341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259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F0FB37-6A0A-4802-85FA-71E1F960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A1154F-F316-4278-97F9-8E6028DEB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7E9A4C-F4FB-41A6-8A9A-2B22A2D6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889C30-A501-4C40-9D64-C4EE00D5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127071-A1B8-4F43-8DEC-B11F867D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26407-0426-4266-833A-5AABA997A60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363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D115D1-DAB0-46A4-AFD5-F6169648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3A2D99-36F0-488D-9ADF-B68636EA8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DFC58C-FE51-4C2C-8A28-55AA08540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836249-3E76-4250-AD7E-3C21AFDA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954CA5-BF7B-456C-8BB6-B4FB0F1F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AE9FFB-EBE5-4BA1-9328-BB5F3BB5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605D0-5DA8-457D-969B-732EFD1137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014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DCD383-6E4F-4DB9-B0B7-E30FE7A2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863E22-DA05-483A-86C8-556DCD1A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61FB68-0C59-4DA2-AED9-36817C0E3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AA20EB-5146-420D-AE9F-98D630EDE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1821FE-FF96-49AC-8A97-04D5B1499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887AB74-E4DB-4932-BE99-10700496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15B846B-F177-40D6-9B93-0ECC0DC5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AA4450-F7A3-4D34-8ECF-C90B034D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D0320-0209-4B10-8E48-F58E29F815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1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FF7878-ACC5-4FAB-8271-4608C6BE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0EFD960-0EA0-46B6-88E5-B83AE0EF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AAA7567-E097-4470-905A-43333514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B5BF75A-3B41-4BFC-9DE9-00F4A99B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FEA08-5381-4373-A811-BD0B05E6CC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361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3936A34-C2CB-40BF-9890-F887157D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B4A831A-A9EF-477A-AE8A-4314ACDB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989B37-42FC-4E95-ABB5-C3B55ABD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55241-5343-43CF-8136-A020E15700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405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84D0AB-BC7B-4671-8F6F-CB97E3FC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DF5AAC-8853-479D-B611-0F3143B1F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823CB6A-BC00-4423-BA02-39E0810B7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F10BB3-8E63-4799-A192-E8AABC86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3C1D72-D43C-431A-9813-8689CDCD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CF5998-646D-4D43-BA0A-B9E2C31F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AF30D-66E9-461A-AFDB-3A7A3C62EA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519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0BC32A-0D9F-47E5-9E8A-FCD49E32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C76F8BF-4721-4B68-ABE7-B74CA1FED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4364C6-4C2C-4F80-8F8E-67ABB57D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961C257-070A-4F8A-A65C-20175510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76B9261-7776-414B-8C0C-0D84D408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AA03DA0-C38B-4B5C-BBA0-AC41E4CA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545CA-1E07-48F5-825F-B6014AC869F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246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" name="Object 81">
            <a:extLst>
              <a:ext uri="{FF2B5EF4-FFF2-40B4-BE49-F238E27FC236}">
                <a16:creationId xmlns:a16="http://schemas.microsoft.com/office/drawing/2014/main" id="{4AE10E1C-320A-4D4F-8F70-D6E4AB32B2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883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Image" r:id="rId16" imgW="22857143" imgH="2819048" progId="Photoshop.Image.7">
                  <p:embed/>
                </p:oleObj>
              </mc:Choice>
              <mc:Fallback>
                <p:oleObj name="Image" r:id="rId16" imgW="22857143" imgH="2819048" progId="Photoshop.Image.7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839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" name="Object 72">
            <a:extLst>
              <a:ext uri="{FF2B5EF4-FFF2-40B4-BE49-F238E27FC236}">
                <a16:creationId xmlns:a16="http://schemas.microsoft.com/office/drawing/2014/main" id="{ED160C58-1714-4A36-8E36-88F9C7AEA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6019800"/>
          <a:ext cx="6858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Image" r:id="rId18" imgW="1494385" imgH="1182930" progId="Photoshop.Image.7">
                  <p:embed/>
                </p:oleObj>
              </mc:Choice>
              <mc:Fallback>
                <p:oleObj name="Image" r:id="rId18" imgW="1494385" imgH="1182930" progId="Photoshop.Image.7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19800"/>
                        <a:ext cx="6858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>
            <a:extLst>
              <a:ext uri="{FF2B5EF4-FFF2-40B4-BE49-F238E27FC236}">
                <a16:creationId xmlns:a16="http://schemas.microsoft.com/office/drawing/2014/main" id="{6C7E8109-2508-4651-894C-D9ACE141E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295400" y="714375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13C03E-3209-4592-BFDB-71E1EB0FE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153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B7FDB6-E600-4FC9-A789-82601383F1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19800" y="307975"/>
            <a:ext cx="1905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ea typeface="新細明體" panose="02020500000000000000" pitchFamily="18" charset="-120"/>
              </a:defRPr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E10289-9DE3-4AF0-8F69-2E8ECBD070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867400" y="2286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i="1">
                <a:solidFill>
                  <a:srgbClr val="CC0000"/>
                </a:solidFill>
                <a:ea typeface="新細明體" panose="02020500000000000000" pitchFamily="18" charset="-120"/>
              </a:defRPr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1092" name="AutoShape 68">
            <a:extLst>
              <a:ext uri="{FF2B5EF4-FFF2-40B4-BE49-F238E27FC236}">
                <a16:creationId xmlns:a16="http://schemas.microsoft.com/office/drawing/2014/main" id="{FDDA0F30-1E4B-4D53-AE53-463F3548C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99" name="Rectangle 75">
            <a:extLst>
              <a:ext uri="{FF2B5EF4-FFF2-40B4-BE49-F238E27FC236}">
                <a16:creationId xmlns:a16="http://schemas.microsoft.com/office/drawing/2014/main" id="{BC938DA4-C9FC-4073-970B-78E003C953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zh-TW" sz="1000" b="0">
              <a:ea typeface="新細明體" panose="02020500000000000000" pitchFamily="18" charset="-120"/>
            </a:endParaRPr>
          </a:p>
        </p:txBody>
      </p:sp>
      <p:sp>
        <p:nvSpPr>
          <p:cNvPr id="1100" name="Rectangle 76">
            <a:extLst>
              <a:ext uri="{FF2B5EF4-FFF2-40B4-BE49-F238E27FC236}">
                <a16:creationId xmlns:a16="http://schemas.microsoft.com/office/drawing/2014/main" id="{BDD8FF2D-B83F-462C-BB8B-F51C4DFFBD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zh-TW" sz="1000" b="0">
              <a:ea typeface="新細明體" panose="02020500000000000000" pitchFamily="18" charset="-120"/>
            </a:endParaRPr>
          </a:p>
        </p:txBody>
      </p:sp>
      <p:sp>
        <p:nvSpPr>
          <p:cNvPr id="1101" name="Rectangle 77">
            <a:extLst>
              <a:ext uri="{FF2B5EF4-FFF2-40B4-BE49-F238E27FC236}">
                <a16:creationId xmlns:a16="http://schemas.microsoft.com/office/drawing/2014/main" id="{667BA3B2-CA64-4006-88A1-3A196D24B2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818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a typeface="新細明體" panose="02020500000000000000" pitchFamily="18" charset="-120"/>
              </a:defRPr>
            </a:lvl1pPr>
          </a:lstStyle>
          <a:p>
            <a:fld id="{03DE1D9A-CF7E-4F6F-8824-43E07A95745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>
            <a:extLst>
              <a:ext uri="{FF2B5EF4-FFF2-40B4-BE49-F238E27FC236}">
                <a16:creationId xmlns:a16="http://schemas.microsoft.com/office/drawing/2014/main" id="{F7F299C2-AF77-4310-9F05-D7B8EBD198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419600" y="3064569"/>
            <a:ext cx="3886200" cy="45719"/>
          </a:xfrm>
        </p:spPr>
        <p:txBody>
          <a:bodyPr/>
          <a:lstStyle/>
          <a:p>
            <a:pPr algn="ctr"/>
            <a:r>
              <a:rPr lang="zh-TW" altLang="en-US" sz="6000" dirty="0">
                <a:latin typeface="Comic Sans MS" panose="030F0702030302020204" pitchFamily="66" charset="0"/>
                <a:ea typeface="標楷體" panose="03000509000000000000" pitchFamily="65" charset="-120"/>
              </a:rPr>
              <a:t>歡迎蒞臨</a:t>
            </a:r>
            <a:br>
              <a:rPr lang="zh-TW" altLang="en-US" sz="6000" dirty="0">
                <a:latin typeface="Comic Sans MS" panose="030F0702030302020204" pitchFamily="66" charset="0"/>
                <a:ea typeface="標楷體" panose="03000509000000000000" pitchFamily="65" charset="-120"/>
              </a:rPr>
            </a:br>
            <a:r>
              <a:rPr lang="en-US" altLang="zh-TW" sz="60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105</a:t>
            </a:r>
            <a:r>
              <a:rPr lang="zh-TW" altLang="en-US" sz="6000" dirty="0" smtClean="0">
                <a:solidFill>
                  <a:schemeClr val="accent6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班</a:t>
            </a:r>
            <a:r>
              <a:rPr lang="zh-TW" altLang="en-US" sz="6000" dirty="0">
                <a:solidFill>
                  <a:schemeClr val="accent6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親</a:t>
            </a:r>
            <a:r>
              <a:rPr lang="zh-TW" altLang="en-US" sz="6000" dirty="0" smtClean="0">
                <a:solidFill>
                  <a:schemeClr val="accent6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會</a:t>
            </a:r>
            <a:r>
              <a:rPr lang="en-US" altLang="zh-TW" sz="6000" dirty="0" smtClean="0">
                <a:solidFill>
                  <a:schemeClr val="accent6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solidFill>
                  <a:schemeClr val="accent6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</a:br>
            <a:r>
              <a:rPr lang="zh-TW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唯有親師密切合作， </a:t>
            </a:r>
            <a:r>
              <a:rPr lang="en-US" altLang="zh-TW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  孩子的學習才會更好。</a:t>
            </a:r>
            <a:r>
              <a:rPr lang="zh-TW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</a:br>
            <a:endParaRPr lang="en-US" altLang="zh-TW" sz="2800" dirty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8404884E-FB44-40EF-ADEC-04B5CA677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7696200" cy="281940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566A5652-E8B7-4DE2-A284-4941473F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86000"/>
            <a:ext cx="4419600" cy="2667000"/>
          </a:xfrm>
          <a:prstGeom prst="rect">
            <a:avLst/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10605" name="Picture 13" descr="1">
            <a:extLst>
              <a:ext uri="{FF2B5EF4-FFF2-40B4-BE49-F238E27FC236}">
                <a16:creationId xmlns:a16="http://schemas.microsoft.com/office/drawing/2014/main" id="{0F6D89AA-292D-4E45-977C-B7B3B359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91025"/>
            <a:ext cx="248126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3BFA5C8-2BB6-4A11-AD3B-C82FBC1D2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zh-TW" altLang="en-US" dirty="0">
                <a:ea typeface="新細明體" panose="02020500000000000000" pitchFamily="18" charset="-120"/>
              </a:rPr>
              <a:t>班級經營說明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BF255E-C82B-4F85-8099-BC5F40AF85EB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628800"/>
            <a:ext cx="8287072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None/>
            </a:pPr>
            <a:r>
              <a:rPr lang="zh-TW" altLang="en-US" sz="4800" dirty="0" smtClean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學業評量方</a:t>
            </a:r>
            <a:r>
              <a:rPr lang="zh-TW" altLang="en-US" sz="48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形成性評量內容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：平時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小考、作業、習作、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態度行為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總結性評量內容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：學習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多以紙筆測驗方式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行，期中考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期末考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定期考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成績計算方式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：月考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﹪(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期中考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期末考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平時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平時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作業、   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習作）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總成績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：形成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性評量成績與總結性評量成績。</a:t>
            </a: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7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3BFA5C8-2BB6-4A11-AD3B-C82FBC1D2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panose="02020500000000000000" pitchFamily="18" charset="-120"/>
              </a:rPr>
              <a:t>家長協助</a:t>
            </a:r>
            <a:r>
              <a:rPr lang="zh-TW" altLang="en-US" dirty="0">
                <a:ea typeface="新細明體" panose="02020500000000000000" pitchFamily="18" charset="-120"/>
              </a:rPr>
              <a:t>事項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BF255E-C82B-4F85-8099-BC5F40AF85EB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8071048" cy="46805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None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養成孩子早睡早起，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7:50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準時到校的好習慣。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每天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請親自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作業、聯絡簿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考卷、通知單回條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掌握孩子的學習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狀況。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吃完早餐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再到學校，以免到校後沒時間吃。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叮嚀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孩子每天按時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，並做好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的工作。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若要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</a:t>
            </a:r>
            <a:r>
              <a:rPr lang="zh-TW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聯絡簿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事先知會，或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當日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08:00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通知。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安排適當的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給孩子，以培養其責任感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若一週</a:t>
            </a:r>
            <a:r>
              <a:rPr lang="en-US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天都有做家事，且家長寫在聯絡簿上，給予</a:t>
            </a:r>
            <a:r>
              <a:rPr lang="en-US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多和孩子談心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，孩子才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會勇於表達與學習。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讓孩子每天在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前一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晚將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書包、文具、作業整理好。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49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3BFA5C8-2BB6-4A11-AD3B-C82FBC1D2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新細明體" panose="02020500000000000000" pitchFamily="18" charset="-120"/>
              </a:rPr>
              <a:t>附註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BF255E-C82B-4F85-8099-BC5F40AF85EB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556792"/>
            <a:ext cx="799904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None/>
            </a:pPr>
            <a:r>
              <a:rPr lang="zh-TW" altLang="en-US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購買補充資料</a:t>
            </a:r>
            <a:endParaRPr lang="en-US" altLang="zh-TW" sz="36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生字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本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$90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上學期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 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卷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$50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上學期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 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卷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$50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上學期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共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$190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4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國卷、數卷使用說明</a:t>
            </a:r>
            <a:endParaRPr lang="en-US" altLang="zh-TW" sz="44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平時小考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聽寫、考卷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、數學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zh-TW" altLang="en-US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03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3BFA5C8-2BB6-4A11-AD3B-C82FBC1D2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panose="02020500000000000000" pitchFamily="18" charset="-120"/>
              </a:rPr>
              <a:t>議題討論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BF255E-C82B-4F85-8099-BC5F40AF85EB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412776"/>
            <a:ext cx="8287072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None/>
            </a:pPr>
            <a:endParaRPr lang="en-US" altLang="zh-TW" sz="36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各位家長對學校、班級有何建議事項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孩子才剛上小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，還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在適應中，爸媽別太擔心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，試著放手讓孩子們自主學習，失敗也是一種學習，下週送到校門口讓他們自己走進教室；若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學習過程中有問題我會和爸媽聯絡，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若要討論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孩子個人問題，現在請簡單告知我即可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，若要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深談可以另外約時間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。謝謝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zh-TW" altLang="en-US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35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>
            <a:extLst>
              <a:ext uri="{FF2B5EF4-FFF2-40B4-BE49-F238E27FC236}">
                <a16:creationId xmlns:a16="http://schemas.microsoft.com/office/drawing/2014/main" id="{5211A403-7113-4108-91C8-FE2F7A8B6CFF}"/>
              </a:ext>
            </a:extLst>
          </p:cNvPr>
          <p:cNvSpPr>
            <a:spLocks noChangeArrowheads="1" noChangeShapeType="1" noTextEdit="1"/>
          </p:cNvSpPr>
          <p:nvPr/>
        </p:nvSpPr>
        <p:spPr bwMode="grayWhite">
          <a:xfrm>
            <a:off x="4648200" y="908720"/>
            <a:ext cx="3812232" cy="41044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1" hangingPunct="1">
              <a:buFontTx/>
              <a:buNone/>
            </a:pPr>
            <a:r>
              <a:rPr lang="zh-TW" altLang="en-US" sz="36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晚安</a:t>
            </a:r>
            <a:r>
              <a:rPr lang="en-US" altLang="zh-TW" sz="36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</a:p>
          <a:p>
            <a:pPr algn="ctr" eaLnBrk="1" hangingPunct="1">
              <a:buFontTx/>
              <a:buNone/>
            </a:pPr>
            <a:r>
              <a:rPr lang="zh-TW" altLang="en-US" sz="36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謝謝您的參與</a:t>
            </a:r>
          </a:p>
          <a:p>
            <a:pPr algn="ctr" eaLnBrk="1" hangingPunct="1">
              <a:buFontTx/>
              <a:buNone/>
            </a:pPr>
            <a:r>
              <a:rPr lang="zh-TW" altLang="en-US" sz="36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祝福平安順心</a:t>
            </a:r>
          </a:p>
          <a:p>
            <a:pPr algn="ctr"/>
            <a:r>
              <a:rPr lang="en-US" altLang="zh-TW" sz="3600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Thank You !</a:t>
            </a:r>
            <a:endParaRPr lang="zh-TW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72290A3-4C89-49C5-B396-C97E30F52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4704"/>
            <a:ext cx="2175148" cy="533400"/>
          </a:xfrm>
        </p:spPr>
        <p:txBody>
          <a:bodyPr/>
          <a:lstStyle/>
          <a:p>
            <a:r>
              <a:rPr lang="zh-TW" altLang="en-US" dirty="0">
                <a:ea typeface="新細明體" panose="02020500000000000000" pitchFamily="18" charset="-120"/>
              </a:rPr>
              <a:t>今晚流程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35FB94F-B20C-46E9-9AE1-8555222A5C67}"/>
              </a:ext>
            </a:extLst>
          </p:cNvPr>
          <p:cNvSpPr/>
          <p:nvPr/>
        </p:nvSpPr>
        <p:spPr>
          <a:xfrm>
            <a:off x="2051720" y="1772816"/>
            <a:ext cx="563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一、相見歡</a:t>
            </a:r>
          </a:p>
          <a:p>
            <a:pPr algn="l"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二、推選家長委員代表</a:t>
            </a:r>
          </a:p>
          <a:p>
            <a:pPr algn="l"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三、推選課發會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四、成立班級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長會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、學期重要行事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班級經營說明</a:t>
            </a:r>
          </a:p>
          <a:p>
            <a:pPr algn="l"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七、議題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72290A3-4C89-49C5-B396-C97E30F52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764704"/>
            <a:ext cx="2175148" cy="533400"/>
          </a:xfrm>
        </p:spPr>
        <p:txBody>
          <a:bodyPr/>
          <a:lstStyle/>
          <a:p>
            <a:r>
              <a:rPr lang="zh-TW" altLang="en-US" dirty="0" smtClean="0">
                <a:ea typeface="新細明體" panose="02020500000000000000" pitchFamily="18" charset="-120"/>
              </a:rPr>
              <a:t>相見</a:t>
            </a:r>
            <a:r>
              <a:rPr lang="zh-TW" altLang="en-US" dirty="0">
                <a:ea typeface="新細明體" panose="02020500000000000000" pitchFamily="18" charset="-120"/>
              </a:rPr>
              <a:t>歡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35FB94F-B20C-46E9-9AE1-8555222A5C67}"/>
              </a:ext>
            </a:extLst>
          </p:cNvPr>
          <p:cNvSpPr/>
          <p:nvPr/>
        </p:nvSpPr>
        <p:spPr>
          <a:xfrm>
            <a:off x="611560" y="1556792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Clr>
                <a:srgbClr val="CC00CC"/>
              </a:buClr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徐瑞芳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學歷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buClr>
                <a:srgbClr val="CC00CC"/>
              </a:buClr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銘傳大學企管系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buClr>
                <a:srgbClr val="CC00CC"/>
              </a:buClr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政治大學學士後師資班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buClr>
                <a:srgbClr val="CC00CC"/>
              </a:buClr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低、中、高年級，共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</a:p>
          <a:p>
            <a:pPr algn="l"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聯絡方式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buClr>
                <a:srgbClr val="CC00CC"/>
              </a:buClr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簿：有任何想法與我分享的請多記錄。</a:t>
            </a:r>
          </a:p>
          <a:p>
            <a:pPr algn="l" eaLnBrk="1" hangingPunct="1">
              <a:buClr>
                <a:srgbClr val="CC00CC"/>
              </a:buClr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2)Line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：請於非上課、以及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00~21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時段聯絡，尊重彼此的生活。</a:t>
            </a:r>
          </a:p>
          <a:p>
            <a:pPr algn="l" eaLnBrk="1" hangingPunct="1">
              <a:buClr>
                <a:srgbClr val="CC00CC"/>
              </a:buClr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：請於非上課、以及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00~21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時段聯絡，尊重彼此的生活。</a:t>
            </a:r>
          </a:p>
          <a:p>
            <a:pPr algn="l" eaLnBrk="1" hangingPunct="1">
              <a:buClr>
                <a:srgbClr val="CC00CC"/>
              </a:buClr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校面談：非上課時段，歡迎您到校與老師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溝通。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eaLnBrk="1" hangingPunct="1">
              <a:buClr>
                <a:srgbClr val="CC00CC"/>
              </a:buClr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24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70EF0003-830F-4D1C-8CF6-4E97A547F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新細明體" panose="02020500000000000000" pitchFamily="18" charset="-120"/>
              </a:rPr>
              <a:t>成立班親會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4CF17B-045F-41C9-8589-FD4ADA8DA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813" y="836712"/>
            <a:ext cx="6481762" cy="5616624"/>
          </a:xfrm>
        </p:spPr>
        <p:txBody>
          <a:bodyPr/>
          <a:lstStyle/>
          <a:p>
            <a:pPr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一、推選班級家長委員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Clr>
                <a:srgbClr val="CC00CC"/>
              </a:buClr>
              <a:buNone/>
            </a:pP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en-US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蒲長樂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</a:t>
            </a:r>
            <a:r>
              <a:rPr lang="zh-TW" altLang="en-US" u="sng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蒲宗賢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先生自願擔任，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19:30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至創新樓會議室。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二、推選課發會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rgbClr val="CC00CC"/>
              </a:buClr>
              <a:buNone/>
            </a:pP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全學年推選一位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19:00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抽籤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三、成立班級家長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Clr>
                <a:srgbClr val="CC00CC"/>
              </a:buClr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Clr>
                <a:srgbClr val="CC00CC"/>
              </a:buClr>
              <a:buNone/>
            </a:pP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Clr>
                <a:srgbClr val="CC00CC"/>
              </a:buClr>
              <a:buFont typeface="Wingdings" panose="05000000000000000000" pitchFamily="2" charset="2"/>
              <a:buChar char="u"/>
            </a:pP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6856473-EF98-439C-8103-F2B3CE047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ea typeface="新細明體" panose="02020500000000000000" pitchFamily="18" charset="-120"/>
              </a:rPr>
              <a:t>組織班級家長會</a:t>
            </a:r>
            <a:endParaRPr lang="en-US" altLang="zh-TW" sz="1800" dirty="0">
              <a:ea typeface="新細明體" panose="02020500000000000000" pitchFamily="18" charset="-120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A31970D0-5517-427C-A718-A036203E2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2132856"/>
            <a:ext cx="2286000" cy="7715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召集人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1BDF7E1B-E5C4-4294-93C0-3EDB1C7C7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282" y="3733056"/>
            <a:ext cx="861774" cy="1828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行政組</a:t>
            </a: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80D03F55-3840-4F99-A333-850710706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682" y="3733056"/>
            <a:ext cx="861774" cy="1828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活動組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7160E0A8-891A-4923-A080-1150AE0F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282" y="3656856"/>
            <a:ext cx="861774" cy="1981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庶務組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43166266-BD39-4146-9163-8E710E3A3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6256" y="3123456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12">
            <a:extLst>
              <a:ext uri="{FF2B5EF4-FFF2-40B4-BE49-F238E27FC236}">
                <a16:creationId xmlns:a16="http://schemas.microsoft.com/office/drawing/2014/main" id="{820EA836-1FCB-4CA3-B3C2-88C05C5E7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856" y="312345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Line 13">
            <a:extLst>
              <a:ext uri="{FF2B5EF4-FFF2-40B4-BE49-F238E27FC236}">
                <a16:creationId xmlns:a16="http://schemas.microsoft.com/office/drawing/2014/main" id="{1FAFA730-B128-4187-88AA-0805C5E10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4256" y="3123456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3BFA5C8-2BB6-4A11-AD3B-C82FBC1D2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zh-TW" altLang="en-US" dirty="0" smtClean="0">
                <a:ea typeface="新細明體" panose="02020500000000000000" pitchFamily="18" charset="-120"/>
              </a:rPr>
              <a:t>學校重要</a:t>
            </a:r>
            <a:r>
              <a:rPr lang="zh-TW" altLang="en-US" dirty="0">
                <a:ea typeface="新細明體" panose="02020500000000000000" pitchFamily="18" charset="-120"/>
              </a:rPr>
              <a:t>行事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FA376AB-FC58-4B20-A908-D1A1485F1C99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628800"/>
            <a:ext cx="8208912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C00CC"/>
              </a:buClr>
              <a:buNone/>
              <a:defRPr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親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 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113/09/13(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校慶運動會  </a:t>
            </a:r>
            <a:r>
              <a:rPr lang="en-US" altLang="zh-TW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113/10/19(</a:t>
            </a:r>
            <a:r>
              <a:rPr lang="zh-TW" altLang="en-US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600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校慶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運動會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補假 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113/10/21(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期中考</a:t>
            </a:r>
            <a:r>
              <a:rPr lang="en-US" altLang="zh-TW" sz="26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練習當平時成績</a:t>
            </a:r>
            <a:r>
              <a:rPr lang="en-US" altLang="zh-TW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113/10/31~11/01(</a:t>
            </a:r>
            <a:r>
              <a:rPr lang="zh-TW" altLang="en-US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四、五</a:t>
            </a:r>
            <a:r>
              <a:rPr lang="en-US" altLang="zh-TW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defRPr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一年級注音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會考 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113/11/05(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defRPr/>
            </a:pPr>
            <a:r>
              <a:rPr lang="zh-TW" altLang="en-US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6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、四年級健</a:t>
            </a:r>
            <a:r>
              <a:rPr lang="zh-TW" altLang="en-US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  </a:t>
            </a:r>
            <a:r>
              <a:rPr lang="en-US" altLang="zh-TW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113/11/25~26(</a:t>
            </a:r>
            <a:r>
              <a:rPr lang="zh-TW" altLang="en-US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一、二</a:t>
            </a:r>
            <a:r>
              <a:rPr lang="en-US" altLang="zh-TW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600" dirty="0" smtClean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期末考 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114/01/08~09(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三、四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結業式  </a:t>
            </a:r>
            <a:r>
              <a:rPr lang="en-US" altLang="zh-TW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114/01/20(</a:t>
            </a:r>
            <a:r>
              <a:rPr lang="zh-TW" altLang="en-US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defRPr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下學期開學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114/02/11(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200" dirty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3BFA5C8-2BB6-4A11-AD3B-C82FBC1D2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zh-TW" altLang="en-US" dirty="0">
                <a:ea typeface="新細明體" panose="02020500000000000000" pitchFamily="18" charset="-120"/>
              </a:rPr>
              <a:t>班級經營說明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BF255E-C82B-4F85-8099-BC5F40AF85EB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484784"/>
            <a:ext cx="684592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None/>
            </a:pPr>
            <a:r>
              <a:rPr lang="zh-TW" altLang="en-US" sz="48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理念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培養孩子優良的</a:t>
            </a:r>
            <a:r>
              <a:rPr lang="zh-TW" altLang="en-US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品格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生活自理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獨立自主、有</a:t>
            </a:r>
            <a:r>
              <a:rPr lang="zh-TW" altLang="en-US" sz="3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責任感</a:t>
            </a:r>
            <a:endParaRPr lang="en-US" altLang="zh-TW" sz="36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團結</a:t>
            </a:r>
            <a:r>
              <a:rPr lang="zh-TW" altLang="en-US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的精神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、欣賞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他人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懷</a:t>
            </a:r>
            <a:r>
              <a:rPr lang="zh-TW" altLang="en-US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惜福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助人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引導孩子發揮</a:t>
            </a:r>
            <a:r>
              <a:rPr lang="zh-TW" altLang="en-US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潛能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99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3BFA5C8-2BB6-4A11-AD3B-C82FBC1D2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zh-TW" altLang="en-US" dirty="0">
                <a:ea typeface="新細明體" panose="02020500000000000000" pitchFamily="18" charset="-120"/>
              </a:rPr>
              <a:t>班級經營說明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BF255E-C82B-4F85-8099-BC5F40AF85EB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484784"/>
            <a:ext cx="8287072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None/>
            </a:pPr>
            <a:r>
              <a:rPr lang="zh-TW" altLang="en-US" sz="4800" dirty="0" smtClean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學生輔導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altLang="zh-TW" sz="3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07:20-07:50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到校，守秩序，專心學習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每日作業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確實完成，主動拿給家長檢查、簽名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隨時保持個人及教室座位、置物櫃</a:t>
            </a:r>
            <a:r>
              <a:rPr lang="zh-TW" altLang="en-US" sz="3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整潔</a:t>
            </a:r>
            <a:endParaRPr lang="en-US" altLang="zh-TW" sz="30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寫作業前，記得</a:t>
            </a:r>
            <a:r>
              <a:rPr lang="zh-TW" altLang="en-US" sz="3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訂正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前面的錯誤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養成</a:t>
            </a:r>
            <a:r>
              <a:rPr lang="zh-TW" altLang="en-US" sz="3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規律生活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自動自發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的好習慣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面對任何事情，要</a:t>
            </a:r>
            <a:r>
              <a:rPr lang="zh-TW" altLang="en-US" sz="3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誠實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，有</a:t>
            </a:r>
            <a:r>
              <a:rPr lang="zh-TW" altLang="en-US" sz="3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勇氣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承認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的錯誤行為，有</a:t>
            </a:r>
            <a:r>
              <a:rPr lang="zh-TW" altLang="en-US" sz="3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自省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的能力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22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3BFA5C8-2BB6-4A11-AD3B-C82FBC1D2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zh-TW" altLang="en-US" dirty="0">
                <a:ea typeface="新細明體" panose="02020500000000000000" pitchFamily="18" charset="-120"/>
              </a:rPr>
              <a:t>班級經營說明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BF255E-C82B-4F85-8099-BC5F40AF85EB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556792"/>
            <a:ext cx="8359080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None/>
            </a:pPr>
            <a:r>
              <a:rPr lang="zh-TW" altLang="en-US" sz="4800" dirty="0" smtClean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</a:t>
            </a:r>
            <a:r>
              <a:rPr lang="zh-TW" altLang="en-US" sz="4800" dirty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</a:t>
            </a:r>
            <a:r>
              <a:rPr lang="zh-TW" altLang="en-US" sz="4800" dirty="0" smtClean="0">
                <a:solidFill>
                  <a:srgbClr val="33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處理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晨光時間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1)8:00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------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完成抄聯絡簿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交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作業，訂正作業。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(2)8:00~8:20---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打掃教室、消毒座位及置物櫃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(3)8:20~8:40---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晨讀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座位安排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學期初、期中考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換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按照身高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梅花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座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有視力、愛講話等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因素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，會做些微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調動。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榮譽制度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日常表現優良、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擔任班級幹部、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參與競賽、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作業表現優良者等，發予點數，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$1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，學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期結束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給予獎學金。</a:t>
            </a:r>
          </a:p>
          <a:p>
            <a:pPr>
              <a:lnSpc>
                <a:spcPct val="90000"/>
              </a:lnSpc>
              <a:buClr>
                <a:srgbClr val="CC00CC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buClr>
                <a:srgbClr val="CC00CC"/>
              </a:buClr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62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98" decel="100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235TGp_report_light">
  <a:themeElements>
    <a:clrScheme name="235TGp_report_light 2">
      <a:dk1>
        <a:srgbClr val="30311D"/>
      </a:dk1>
      <a:lt1>
        <a:srgbClr val="FFFFFF"/>
      </a:lt1>
      <a:dk2>
        <a:srgbClr val="FF66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272817"/>
      </a:accent4>
      <a:accent5>
        <a:srgbClr val="AFD7B8"/>
      </a:accent5>
      <a:accent6>
        <a:srgbClr val="1292D3"/>
      </a:accent6>
      <a:hlink>
        <a:srgbClr val="F5B821"/>
      </a:hlink>
      <a:folHlink>
        <a:srgbClr val="A1A18B"/>
      </a:folHlink>
    </a:clrScheme>
    <a:fontScheme name="235TGp_report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35TGp_report_light 1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009999"/>
        </a:accent1>
        <a:accent2>
          <a:srgbClr val="E0691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CB5E15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5TGp_report_light 2">
        <a:dk1>
          <a:srgbClr val="30311D"/>
        </a:dk1>
        <a:lt1>
          <a:srgbClr val="FFFFFF"/>
        </a:lt1>
        <a:dk2>
          <a:srgbClr val="FF66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272817"/>
        </a:accent4>
        <a:accent5>
          <a:srgbClr val="AFD7B8"/>
        </a:accent5>
        <a:accent6>
          <a:srgbClr val="1292D3"/>
        </a:accent6>
        <a:hlink>
          <a:srgbClr val="F5B821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5TGp_report_light 3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24F4C"/>
        </a:accent1>
        <a:accent2>
          <a:srgbClr val="276EEF"/>
        </a:accent2>
        <a:accent3>
          <a:srgbClr val="FFFFFF"/>
        </a:accent3>
        <a:accent4>
          <a:srgbClr val="272817"/>
        </a:accent4>
        <a:accent5>
          <a:srgbClr val="E5B2B2"/>
        </a:accent5>
        <a:accent6>
          <a:srgbClr val="2263D9"/>
        </a:accent6>
        <a:hlink>
          <a:srgbClr val="64C3F2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238TGp_spraut_light _v2</Template>
  <TotalTime>534</TotalTime>
  <Words>952</Words>
  <Application>Microsoft Office PowerPoint</Application>
  <PresentationFormat>如螢幕大小 (4:3)</PresentationFormat>
  <Paragraphs>150</Paragraphs>
  <Slides>14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新細明體</vt:lpstr>
      <vt:lpstr>標楷體</vt:lpstr>
      <vt:lpstr>Arial</vt:lpstr>
      <vt:lpstr>Comic Sans MS</vt:lpstr>
      <vt:lpstr>Verdana</vt:lpstr>
      <vt:lpstr>Wingdings</vt:lpstr>
      <vt:lpstr>235TGp_report_light</vt:lpstr>
      <vt:lpstr>Image</vt:lpstr>
      <vt:lpstr>歡迎蒞臨 105班親會 唯有親師密切合作，     孩子的學習才會更好。 </vt:lpstr>
      <vt:lpstr>今晚流程</vt:lpstr>
      <vt:lpstr>相見歡</vt:lpstr>
      <vt:lpstr>成立班親會</vt:lpstr>
      <vt:lpstr>組織班級家長會</vt:lpstr>
      <vt:lpstr> 學校重要行事</vt:lpstr>
      <vt:lpstr> 班級經營說明</vt:lpstr>
      <vt:lpstr> 班級經營說明</vt:lpstr>
      <vt:lpstr> 班級經營說明</vt:lpstr>
      <vt:lpstr> 班級經營說明</vt:lpstr>
      <vt:lpstr>家長協助事項</vt:lpstr>
      <vt:lpstr>附註</vt:lpstr>
      <vt:lpstr>議題討論</vt:lpstr>
      <vt:lpstr>PowerPoint 簡報</vt:lpstr>
    </vt:vector>
  </TitlesOfParts>
  <Company>GuildDesign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歡迎蒞臨 209期初班親會 </dc:title>
  <dc:creator>user</dc:creator>
  <cp:lastModifiedBy>admin</cp:lastModifiedBy>
  <cp:revision>56</cp:revision>
  <dcterms:created xsi:type="dcterms:W3CDTF">2022-09-12T05:31:05Z</dcterms:created>
  <dcterms:modified xsi:type="dcterms:W3CDTF">2024-09-12T14:02:01Z</dcterms:modified>
</cp:coreProperties>
</file>