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reneFlorentina" charset="1" panose="02000503000000000000"/>
      <p:regular r:id="rId10"/>
    </p:embeddedFont>
    <p:embeddedFont>
      <p:font typeface="Londrina Solid" charset="1" panose="00000500000000000000"/>
      <p:regular r:id="rId11"/>
    </p:embeddedFont>
    <p:embeddedFont>
      <p:font typeface="Londrina Solid Thin" charset="1" panose="00000300000000000000"/>
      <p:regular r:id="rId12"/>
    </p:embeddedFont>
    <p:embeddedFont>
      <p:font typeface="Londrina Solid Light" charset="1" panose="00000400000000000000"/>
      <p:regular r:id="rId13"/>
    </p:embeddedFont>
    <p:embeddedFont>
      <p:font typeface="Londrina Solid Heavy" charset="1" panose="00000A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75910" y="-347980"/>
            <a:ext cx="18965041" cy="10431401"/>
            <a:chOff x="0" y="0"/>
            <a:chExt cx="25286721" cy="139085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637383" cy="13908534"/>
            </a:xfrm>
            <a:custGeom>
              <a:avLst/>
              <a:gdLst/>
              <a:ahLst/>
              <a:cxnLst/>
              <a:rect r="r" b="b" t="t" l="l"/>
              <a:pathLst>
                <a:path h="13908534" w="12637383">
                  <a:moveTo>
                    <a:pt x="0" y="0"/>
                  </a:moveTo>
                  <a:lnTo>
                    <a:pt x="12637383" y="0"/>
                  </a:lnTo>
                  <a:lnTo>
                    <a:pt x="12637383" y="13908534"/>
                  </a:lnTo>
                  <a:lnTo>
                    <a:pt x="0" y="13908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0058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649338" y="0"/>
              <a:ext cx="12637383" cy="13908534"/>
            </a:xfrm>
            <a:custGeom>
              <a:avLst/>
              <a:gdLst/>
              <a:ahLst/>
              <a:cxnLst/>
              <a:rect r="r" b="b" t="t" l="l"/>
              <a:pathLst>
                <a:path h="13908534" w="12637383">
                  <a:moveTo>
                    <a:pt x="0" y="0"/>
                  </a:moveTo>
                  <a:lnTo>
                    <a:pt x="12637383" y="0"/>
                  </a:lnTo>
                  <a:lnTo>
                    <a:pt x="12637383" y="13908534"/>
                  </a:lnTo>
                  <a:lnTo>
                    <a:pt x="0" y="13908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005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72360" y="8525044"/>
            <a:ext cx="2728459" cy="3116755"/>
          </a:xfrm>
          <a:custGeom>
            <a:avLst/>
            <a:gdLst/>
            <a:ahLst/>
            <a:cxnLst/>
            <a:rect r="r" b="b" t="t" l="l"/>
            <a:pathLst>
              <a:path h="3116755" w="2728459">
                <a:moveTo>
                  <a:pt x="0" y="0"/>
                </a:moveTo>
                <a:lnTo>
                  <a:pt x="2728459" y="0"/>
                </a:lnTo>
                <a:lnTo>
                  <a:pt x="2728459" y="3116755"/>
                </a:lnTo>
                <a:lnTo>
                  <a:pt x="0" y="31167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713014"/>
            <a:ext cx="12653747" cy="1790743"/>
            <a:chOff x="0" y="0"/>
            <a:chExt cx="3966054" cy="5612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66054" cy="561271"/>
            </a:xfrm>
            <a:custGeom>
              <a:avLst/>
              <a:gdLst/>
              <a:ahLst/>
              <a:cxnLst/>
              <a:rect r="r" b="b" t="t" l="l"/>
              <a:pathLst>
                <a:path h="561271" w="3966054">
                  <a:moveTo>
                    <a:pt x="31203" y="0"/>
                  </a:moveTo>
                  <a:lnTo>
                    <a:pt x="3934851" y="0"/>
                  </a:lnTo>
                  <a:cubicBezTo>
                    <a:pt x="3943126" y="0"/>
                    <a:pt x="3951063" y="3287"/>
                    <a:pt x="3956915" y="9139"/>
                  </a:cubicBezTo>
                  <a:cubicBezTo>
                    <a:pt x="3962767" y="14991"/>
                    <a:pt x="3966054" y="22928"/>
                    <a:pt x="3966054" y="31203"/>
                  </a:cubicBezTo>
                  <a:lnTo>
                    <a:pt x="3966054" y="530068"/>
                  </a:lnTo>
                  <a:cubicBezTo>
                    <a:pt x="3966054" y="538344"/>
                    <a:pt x="3962767" y="546280"/>
                    <a:pt x="3956915" y="552132"/>
                  </a:cubicBezTo>
                  <a:cubicBezTo>
                    <a:pt x="3951063" y="557984"/>
                    <a:pt x="3943126" y="561271"/>
                    <a:pt x="3934851" y="561271"/>
                  </a:cubicBezTo>
                  <a:lnTo>
                    <a:pt x="31203" y="561271"/>
                  </a:lnTo>
                  <a:cubicBezTo>
                    <a:pt x="13970" y="561271"/>
                    <a:pt x="0" y="547301"/>
                    <a:pt x="0" y="530068"/>
                  </a:cubicBezTo>
                  <a:lnTo>
                    <a:pt x="0" y="31203"/>
                  </a:lnTo>
                  <a:cubicBezTo>
                    <a:pt x="0" y="22928"/>
                    <a:pt x="3287" y="14991"/>
                    <a:pt x="9139" y="9139"/>
                  </a:cubicBezTo>
                  <a:cubicBezTo>
                    <a:pt x="14991" y="3287"/>
                    <a:pt x="22928" y="0"/>
                    <a:pt x="31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57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745185" y="1400154"/>
            <a:ext cx="2442275" cy="2207206"/>
          </a:xfrm>
          <a:custGeom>
            <a:avLst/>
            <a:gdLst/>
            <a:ahLst/>
            <a:cxnLst/>
            <a:rect r="r" b="b" t="t" l="l"/>
            <a:pathLst>
              <a:path h="2207206" w="2442275">
                <a:moveTo>
                  <a:pt x="0" y="0"/>
                </a:moveTo>
                <a:lnTo>
                  <a:pt x="2442275" y="0"/>
                </a:lnTo>
                <a:lnTo>
                  <a:pt x="2442275" y="2207206"/>
                </a:lnTo>
                <a:lnTo>
                  <a:pt x="0" y="2207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5742932" y="4867721"/>
            <a:ext cx="8245460" cy="7905334"/>
          </a:xfrm>
          <a:custGeom>
            <a:avLst/>
            <a:gdLst/>
            <a:ahLst/>
            <a:cxnLst/>
            <a:rect r="r" b="b" t="t" l="l"/>
            <a:pathLst>
              <a:path h="7905334" w="8245460">
                <a:moveTo>
                  <a:pt x="8245460" y="0"/>
                </a:moveTo>
                <a:lnTo>
                  <a:pt x="0" y="0"/>
                </a:lnTo>
                <a:lnTo>
                  <a:pt x="0" y="7905334"/>
                </a:lnTo>
                <a:lnTo>
                  <a:pt x="8245460" y="7905334"/>
                </a:lnTo>
                <a:lnTo>
                  <a:pt x="824546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1351886" y="2036425"/>
          <a:ext cx="14391047" cy="7842206"/>
        </p:xfrm>
        <a:graphic>
          <a:graphicData uri="http://schemas.openxmlformats.org/drawingml/2006/table">
            <a:tbl>
              <a:tblPr/>
              <a:tblGrid>
                <a:gridCol w="2794556"/>
                <a:gridCol w="2794556"/>
                <a:gridCol w="2794556"/>
                <a:gridCol w="2794556"/>
                <a:gridCol w="3212821"/>
              </a:tblGrid>
              <a:tr h="11499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 Bold"/>
                        </a:rPr>
                        <a:t>上課順序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17"/>
                        </a:lnSpc>
                        <a:defRPr/>
                      </a:pPr>
                      <a:r>
                        <a:rPr lang="en-US" sz="3583">
                          <a:solidFill>
                            <a:srgbClr val="000000"/>
                          </a:solidFill>
                          <a:latin typeface="IreneFlorentina Bold"/>
                        </a:rPr>
                        <a:t>unit1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17"/>
                        </a:lnSpc>
                        <a:defRPr/>
                      </a:pPr>
                      <a:r>
                        <a:rPr lang="en-US" sz="3583">
                          <a:solidFill>
                            <a:srgbClr val="000000"/>
                          </a:solidFill>
                          <a:latin typeface="IreneFlorentina Bold"/>
                        </a:rPr>
                        <a:t>unit2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17"/>
                        </a:lnSpc>
                        <a:defRPr/>
                      </a:pPr>
                      <a:r>
                        <a:rPr lang="en-US" sz="3583">
                          <a:solidFill>
                            <a:srgbClr val="000000"/>
                          </a:solidFill>
                          <a:latin typeface="IreneFlorentina Bold"/>
                        </a:rPr>
                        <a:t>unit3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17"/>
                        </a:lnSpc>
                        <a:defRPr/>
                      </a:pPr>
                      <a:r>
                        <a:rPr lang="en-US" sz="3583">
                          <a:solidFill>
                            <a:srgbClr val="000000"/>
                          </a:solidFill>
                          <a:latin typeface="IreneFlorentina Bold"/>
                        </a:rPr>
                        <a:t>unit4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</a:tr>
              <a:tr h="24687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單元名稱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latin typeface="IreneFlorentina"/>
                        </a:rPr>
                        <a:t>What Day Is Today?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17"/>
                        </a:lnSpc>
                        <a:defRPr/>
                      </a:pPr>
                      <a:r>
                        <a:rPr lang="en-US" sz="2583">
                          <a:solidFill>
                            <a:srgbClr val="000000"/>
                          </a:solidFill>
                          <a:latin typeface="IreneFlorentina"/>
                        </a:rPr>
                        <a:t>Do You Have PE Class on Monday?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latin typeface="IreneFlorentina"/>
                        </a:rPr>
                        <a:t>Where Are You Going?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latin typeface="IreneFlorentina"/>
                        </a:rPr>
                        <a:t>How Many Koalas Are There?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5192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段考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3897"/>
                        </a:lnSpc>
                        <a:defRPr/>
                      </a:pPr>
                      <a:r>
                        <a:rPr lang="en-US" sz="2783">
                          <a:solidFill>
                            <a:srgbClr val="000000"/>
                          </a:solidFill>
                          <a:ea typeface="IreneFlorentina"/>
                        </a:rPr>
                        <a:t>第一次段考範圍(Starter~Review1)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897"/>
                        </a:lnSpc>
                        <a:defRPr/>
                      </a:pPr>
                      <a:r>
                        <a:rPr lang="en-US" sz="2783">
                          <a:solidFill>
                            <a:srgbClr val="000000"/>
                          </a:solidFill>
                          <a:ea typeface="IreneFlorentina"/>
                        </a:rPr>
                        <a:t>第一次段考範圍(Starter~Review1)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3897"/>
                        </a:lnSpc>
                        <a:defRPr/>
                      </a:pPr>
                      <a:r>
                        <a:rPr lang="en-US" sz="2783">
                          <a:solidFill>
                            <a:srgbClr val="000000"/>
                          </a:solidFill>
                          <a:ea typeface="IreneFlorentina"/>
                        </a:rPr>
                        <a:t>第二次段考範圍(Unit3~Review2))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897"/>
                        </a:lnSpc>
                        <a:defRPr/>
                      </a:pPr>
                      <a:r>
                        <a:rPr lang="en-US" sz="2783">
                          <a:solidFill>
                            <a:srgbClr val="000000"/>
                          </a:solidFill>
                          <a:ea typeface="IreneFlorentina"/>
                        </a:rPr>
                        <a:t>第二次段考範圍(Unit3~Review2))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5614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平時成績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4037"/>
                        </a:lnSpc>
                        <a:defRPr/>
                      </a:pPr>
                      <a:r>
                        <a:rPr lang="en-US" sz="2883">
                          <a:solidFill>
                            <a:srgbClr val="000000"/>
                          </a:solidFill>
                          <a:ea typeface="IreneFlorentina"/>
                        </a:rPr>
                        <a:t>習作成績+小考成績+學習態度 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037"/>
                        </a:lnSpc>
                        <a:defRPr/>
                      </a:pPr>
                      <a:r>
                        <a:rPr lang="en-US" sz="2883">
                          <a:solidFill>
                            <a:srgbClr val="000000"/>
                          </a:solidFill>
                          <a:ea typeface="IreneFlorentina"/>
                        </a:rPr>
                        <a:t>習作成績+小考成績+學習態度 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4037"/>
                        </a:lnSpc>
                        <a:defRPr/>
                      </a:pPr>
                      <a:r>
                        <a:rPr lang="en-US" sz="2883">
                          <a:solidFill>
                            <a:srgbClr val="000000"/>
                          </a:solidFill>
                          <a:ea typeface="IreneFlorentina"/>
                        </a:rPr>
                        <a:t>習作成績+小考成績+學習態度 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037"/>
                        </a:lnSpc>
                        <a:defRPr/>
                      </a:pPr>
                      <a:r>
                        <a:rPr lang="en-US" sz="2883">
                          <a:solidFill>
                            <a:srgbClr val="000000"/>
                          </a:solidFill>
                          <a:ea typeface="IreneFlorentina"/>
                        </a:rPr>
                        <a:t>習作成績+小考成績+學習態度 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1428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段考成績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ea typeface="IreneFlorentina"/>
                        </a:rPr>
                        <a:t>期中考卷50%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ea typeface="IreneFlorentina"/>
                        </a:rPr>
                        <a:t>期中考卷50%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ea typeface="IreneFlorentina"/>
                        </a:rPr>
                        <a:t>期中考卷50%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ea typeface="IreneFlorentina"/>
                        </a:rPr>
                        <a:t>期中考卷50%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</a:tbl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1148180" y="592433"/>
            <a:ext cx="12653747" cy="1443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>
                <a:solidFill>
                  <a:srgbClr val="010E3E"/>
                </a:solidFill>
                <a:ea typeface="Londrina Solid"/>
              </a:rPr>
              <a:t>英文 五上學期課程介紹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0260" y="297406"/>
            <a:ext cx="2015839" cy="1937725"/>
          </a:xfrm>
          <a:custGeom>
            <a:avLst/>
            <a:gdLst/>
            <a:ahLst/>
            <a:cxnLst/>
            <a:rect r="r" b="b" t="t" l="l"/>
            <a:pathLst>
              <a:path h="1937725" w="2015839">
                <a:moveTo>
                  <a:pt x="0" y="0"/>
                </a:moveTo>
                <a:lnTo>
                  <a:pt x="2015839" y="0"/>
                </a:lnTo>
                <a:lnTo>
                  <a:pt x="2015839" y="1937725"/>
                </a:lnTo>
                <a:lnTo>
                  <a:pt x="0" y="19377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75910" y="-347980"/>
            <a:ext cx="18965041" cy="10431401"/>
            <a:chOff x="0" y="0"/>
            <a:chExt cx="25286721" cy="139085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637383" cy="13908534"/>
            </a:xfrm>
            <a:custGeom>
              <a:avLst/>
              <a:gdLst/>
              <a:ahLst/>
              <a:cxnLst/>
              <a:rect r="r" b="b" t="t" l="l"/>
              <a:pathLst>
                <a:path h="13908534" w="12637383">
                  <a:moveTo>
                    <a:pt x="0" y="0"/>
                  </a:moveTo>
                  <a:lnTo>
                    <a:pt x="12637383" y="0"/>
                  </a:lnTo>
                  <a:lnTo>
                    <a:pt x="12637383" y="13908534"/>
                  </a:lnTo>
                  <a:lnTo>
                    <a:pt x="0" y="13908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0058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2649338" y="0"/>
              <a:ext cx="12637383" cy="13908534"/>
            </a:xfrm>
            <a:custGeom>
              <a:avLst/>
              <a:gdLst/>
              <a:ahLst/>
              <a:cxnLst/>
              <a:rect r="r" b="b" t="t" l="l"/>
              <a:pathLst>
                <a:path h="13908534" w="12637383">
                  <a:moveTo>
                    <a:pt x="0" y="0"/>
                  </a:moveTo>
                  <a:lnTo>
                    <a:pt x="12637383" y="0"/>
                  </a:lnTo>
                  <a:lnTo>
                    <a:pt x="12637383" y="13908534"/>
                  </a:lnTo>
                  <a:lnTo>
                    <a:pt x="0" y="13908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005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572360" y="8525044"/>
            <a:ext cx="2728459" cy="3116755"/>
          </a:xfrm>
          <a:custGeom>
            <a:avLst/>
            <a:gdLst/>
            <a:ahLst/>
            <a:cxnLst/>
            <a:rect r="r" b="b" t="t" l="l"/>
            <a:pathLst>
              <a:path h="3116755" w="2728459">
                <a:moveTo>
                  <a:pt x="0" y="0"/>
                </a:moveTo>
                <a:lnTo>
                  <a:pt x="2728459" y="0"/>
                </a:lnTo>
                <a:lnTo>
                  <a:pt x="2728459" y="3116755"/>
                </a:lnTo>
                <a:lnTo>
                  <a:pt x="0" y="31167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713014"/>
            <a:ext cx="12653747" cy="1790743"/>
            <a:chOff x="0" y="0"/>
            <a:chExt cx="3966054" cy="5612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66054" cy="561271"/>
            </a:xfrm>
            <a:custGeom>
              <a:avLst/>
              <a:gdLst/>
              <a:ahLst/>
              <a:cxnLst/>
              <a:rect r="r" b="b" t="t" l="l"/>
              <a:pathLst>
                <a:path h="561271" w="3966054">
                  <a:moveTo>
                    <a:pt x="31203" y="0"/>
                  </a:moveTo>
                  <a:lnTo>
                    <a:pt x="3934851" y="0"/>
                  </a:lnTo>
                  <a:cubicBezTo>
                    <a:pt x="3943126" y="0"/>
                    <a:pt x="3951063" y="3287"/>
                    <a:pt x="3956915" y="9139"/>
                  </a:cubicBezTo>
                  <a:cubicBezTo>
                    <a:pt x="3962767" y="14991"/>
                    <a:pt x="3966054" y="22928"/>
                    <a:pt x="3966054" y="31203"/>
                  </a:cubicBezTo>
                  <a:lnTo>
                    <a:pt x="3966054" y="530068"/>
                  </a:lnTo>
                  <a:cubicBezTo>
                    <a:pt x="3966054" y="538344"/>
                    <a:pt x="3962767" y="546280"/>
                    <a:pt x="3956915" y="552132"/>
                  </a:cubicBezTo>
                  <a:cubicBezTo>
                    <a:pt x="3951063" y="557984"/>
                    <a:pt x="3943126" y="561271"/>
                    <a:pt x="3934851" y="561271"/>
                  </a:cubicBezTo>
                  <a:lnTo>
                    <a:pt x="31203" y="561271"/>
                  </a:lnTo>
                  <a:cubicBezTo>
                    <a:pt x="13970" y="561271"/>
                    <a:pt x="0" y="547301"/>
                    <a:pt x="0" y="530068"/>
                  </a:cubicBezTo>
                  <a:lnTo>
                    <a:pt x="0" y="31203"/>
                  </a:lnTo>
                  <a:cubicBezTo>
                    <a:pt x="0" y="22928"/>
                    <a:pt x="3287" y="14991"/>
                    <a:pt x="9139" y="9139"/>
                  </a:cubicBezTo>
                  <a:cubicBezTo>
                    <a:pt x="14991" y="3287"/>
                    <a:pt x="22928" y="0"/>
                    <a:pt x="312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57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745185" y="1400154"/>
            <a:ext cx="2442275" cy="2207206"/>
          </a:xfrm>
          <a:custGeom>
            <a:avLst/>
            <a:gdLst/>
            <a:ahLst/>
            <a:cxnLst/>
            <a:rect r="r" b="b" t="t" l="l"/>
            <a:pathLst>
              <a:path h="2207206" w="2442275">
                <a:moveTo>
                  <a:pt x="0" y="0"/>
                </a:moveTo>
                <a:lnTo>
                  <a:pt x="2442275" y="0"/>
                </a:lnTo>
                <a:lnTo>
                  <a:pt x="2442275" y="2207206"/>
                </a:lnTo>
                <a:lnTo>
                  <a:pt x="0" y="2207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5742932" y="4867721"/>
            <a:ext cx="8245460" cy="7905334"/>
          </a:xfrm>
          <a:custGeom>
            <a:avLst/>
            <a:gdLst/>
            <a:ahLst/>
            <a:cxnLst/>
            <a:rect r="r" b="b" t="t" l="l"/>
            <a:pathLst>
              <a:path h="7905334" w="8245460">
                <a:moveTo>
                  <a:pt x="8245460" y="0"/>
                </a:moveTo>
                <a:lnTo>
                  <a:pt x="0" y="0"/>
                </a:lnTo>
                <a:lnTo>
                  <a:pt x="0" y="7905334"/>
                </a:lnTo>
                <a:lnTo>
                  <a:pt x="8245460" y="7905334"/>
                </a:lnTo>
                <a:lnTo>
                  <a:pt x="824546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1682907" y="1957279"/>
          <a:ext cx="14594752" cy="7734300"/>
        </p:xfrm>
        <a:graphic>
          <a:graphicData uri="http://schemas.openxmlformats.org/drawingml/2006/table">
            <a:tbl>
              <a:tblPr/>
              <a:tblGrid>
                <a:gridCol w="3591746"/>
                <a:gridCol w="3591746"/>
                <a:gridCol w="3591746"/>
                <a:gridCol w="3819515"/>
              </a:tblGrid>
              <a:tr h="115169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 Bold"/>
                        </a:rPr>
                        <a:t>上課順序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17"/>
                        </a:lnSpc>
                        <a:defRPr/>
                      </a:pPr>
                      <a:r>
                        <a:rPr lang="en-US" sz="3583">
                          <a:solidFill>
                            <a:srgbClr val="000000"/>
                          </a:solidFill>
                          <a:latin typeface="IreneFlorentina Bold"/>
                        </a:rPr>
                        <a:t>unit1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17"/>
                        </a:lnSpc>
                        <a:defRPr/>
                      </a:pPr>
                      <a:r>
                        <a:rPr lang="en-US" sz="3583">
                          <a:solidFill>
                            <a:srgbClr val="000000"/>
                          </a:solidFill>
                          <a:latin typeface="IreneFlorentina Bold"/>
                        </a:rPr>
                        <a:t>unit2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17"/>
                        </a:lnSpc>
                        <a:defRPr/>
                      </a:pPr>
                      <a:r>
                        <a:rPr lang="en-US" sz="3583">
                          <a:solidFill>
                            <a:srgbClr val="000000"/>
                          </a:solidFill>
                          <a:latin typeface="IreneFlorentina Bold"/>
                        </a:rPr>
                        <a:t>unit3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</a:tr>
              <a:tr h="17856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單元名稱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ea typeface="IreneFlorentina"/>
                        </a:rPr>
                        <a:t>月圓人團圓</a:t>
                      </a:r>
                      <a:endParaRPr lang="en-US" sz="1100"/>
                    </a:p>
                    <a:p>
                      <a:pPr algn="ctr">
                        <a:lnSpc>
                          <a:spcPts val="4457"/>
                        </a:lnSpc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latin typeface="IreneFlorentina"/>
                        </a:rPr>
                        <a:t>-介紹自己</a:t>
                      </a: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77"/>
                        </a:lnSpc>
                        <a:defRPr/>
                      </a:pPr>
                      <a:r>
                        <a:rPr lang="en-US" sz="2983">
                          <a:solidFill>
                            <a:srgbClr val="000000"/>
                          </a:solidFill>
                          <a:ea typeface="IreneFlorentina"/>
                        </a:rPr>
                        <a:t>雙十國慶慶誕辰</a:t>
                      </a:r>
                      <a:endParaRPr lang="en-US" sz="1100"/>
                    </a:p>
                    <a:p>
                      <a:pPr algn="ctr">
                        <a:lnSpc>
                          <a:spcPts val="4177"/>
                        </a:lnSpc>
                      </a:pPr>
                      <a:r>
                        <a:rPr lang="en-US" sz="2983">
                          <a:solidFill>
                            <a:srgbClr val="000000"/>
                          </a:solidFill>
                          <a:latin typeface="IreneFlorentina"/>
                        </a:rPr>
                        <a:t>-生日禮讚</a:t>
                      </a: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737"/>
                        </a:lnSpc>
                        <a:defRPr/>
                      </a:pPr>
                      <a:r>
                        <a:rPr lang="en-US" sz="3383">
                          <a:solidFill>
                            <a:srgbClr val="000000"/>
                          </a:solidFill>
                          <a:ea typeface="IreneFlorentina"/>
                        </a:rPr>
                        <a:t>台灣週</a:t>
                      </a:r>
                      <a:endParaRPr lang="en-US" sz="1100"/>
                    </a:p>
                    <a:p>
                      <a:pPr algn="ctr">
                        <a:lnSpc>
                          <a:spcPts val="4737"/>
                        </a:lnSpc>
                      </a:pPr>
                      <a:r>
                        <a:rPr lang="en-US" sz="3383">
                          <a:solidFill>
                            <a:srgbClr val="000000"/>
                          </a:solidFill>
                          <a:latin typeface="IreneFlorentina"/>
                        </a:rPr>
                        <a:t>-智慧落葉堆肥</a:t>
                      </a: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8279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口語表達</a:t>
                      </a:r>
                      <a:endParaRPr lang="en-US" sz="1100"/>
                    </a:p>
                    <a:p>
                      <a:pPr algn="ctr">
                        <a:lnSpc>
                          <a:spcPts val="4877"/>
                        </a:lnSpc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學習評量</a:t>
                      </a: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3897"/>
                        </a:lnSpc>
                        <a:defRPr/>
                      </a:pPr>
                      <a:r>
                        <a:rPr lang="en-US" sz="2783">
                          <a:solidFill>
                            <a:srgbClr val="000000"/>
                          </a:solidFill>
                          <a:latin typeface="IreneFlorentina"/>
                        </a:rPr>
                        <a:t>60%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897"/>
                        </a:lnSpc>
                        <a:defRPr/>
                      </a:pPr>
                      <a:r>
                        <a:rPr lang="en-US" sz="2783">
                          <a:solidFill>
                            <a:srgbClr val="000000"/>
                          </a:solidFill>
                          <a:latin typeface="IreneFlorentina"/>
                        </a:rPr>
                        <a:t>60%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3897"/>
                        </a:lnSpc>
                        <a:defRPr/>
                      </a:pPr>
                      <a:r>
                        <a:rPr lang="en-US" sz="2783">
                          <a:solidFill>
                            <a:srgbClr val="000000"/>
                          </a:solidFill>
                          <a:latin typeface="IreneFlorentina"/>
                        </a:rPr>
                        <a:t>60%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8279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影片評量</a:t>
                      </a:r>
                      <a:endParaRPr lang="en-US" sz="1100"/>
                    </a:p>
                    <a:p>
                      <a:pPr algn="ctr">
                        <a:lnSpc>
                          <a:spcPts val="4877"/>
                        </a:lnSpc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作品評量</a:t>
                      </a: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4037"/>
                        </a:lnSpc>
                        <a:defRPr/>
                      </a:pPr>
                      <a:r>
                        <a:rPr lang="en-US" sz="2883">
                          <a:solidFill>
                            <a:srgbClr val="000000"/>
                          </a:solidFill>
                          <a:latin typeface="IreneFlorentina"/>
                        </a:rPr>
                        <a:t>30%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037"/>
                        </a:lnSpc>
                        <a:defRPr/>
                      </a:pPr>
                      <a:r>
                        <a:rPr lang="en-US" sz="2883">
                          <a:solidFill>
                            <a:srgbClr val="000000"/>
                          </a:solidFill>
                          <a:latin typeface="IreneFlorentina"/>
                        </a:rPr>
                        <a:t>30%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037"/>
                        </a:lnSpc>
                        <a:defRPr/>
                      </a:pPr>
                      <a:r>
                        <a:rPr lang="en-US" sz="2883">
                          <a:solidFill>
                            <a:srgbClr val="000000"/>
                          </a:solidFill>
                          <a:latin typeface="IreneFlorentina"/>
                        </a:rPr>
                        <a:t>30%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1411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77"/>
                        </a:lnSpc>
                        <a:defRPr/>
                      </a:pPr>
                      <a:r>
                        <a:rPr lang="en-US" sz="3483">
                          <a:solidFill>
                            <a:srgbClr val="000000"/>
                          </a:solidFill>
                          <a:ea typeface="IreneFlorentina"/>
                        </a:rPr>
                        <a:t>分組討論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latin typeface="IreneFlorentina"/>
                        </a:rPr>
                        <a:t>10%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latin typeface="IreneFlorentina"/>
                        </a:rPr>
                        <a:t>10%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4457"/>
                        </a:lnSpc>
                        <a:defRPr/>
                      </a:pPr>
                      <a:r>
                        <a:rPr lang="en-US" sz="3183">
                          <a:solidFill>
                            <a:srgbClr val="000000"/>
                          </a:solidFill>
                          <a:latin typeface="IreneFlorentina"/>
                        </a:rPr>
                        <a:t>10%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</a:tbl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2156099" y="465195"/>
            <a:ext cx="14782571" cy="1320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0"/>
              </a:lnSpc>
            </a:pPr>
            <a:r>
              <a:rPr lang="en-US" sz="7707">
                <a:solidFill>
                  <a:srgbClr val="010E3E"/>
                </a:solidFill>
                <a:ea typeface="Londrina Solid"/>
              </a:rPr>
              <a:t>人文/自然探究 五上學期課程介紹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0260" y="297406"/>
            <a:ext cx="2015839" cy="1937725"/>
          </a:xfrm>
          <a:custGeom>
            <a:avLst/>
            <a:gdLst/>
            <a:ahLst/>
            <a:cxnLst/>
            <a:rect r="r" b="b" t="t" l="l"/>
            <a:pathLst>
              <a:path h="1937725" w="2015839">
                <a:moveTo>
                  <a:pt x="0" y="0"/>
                </a:moveTo>
                <a:lnTo>
                  <a:pt x="2015839" y="0"/>
                </a:lnTo>
                <a:lnTo>
                  <a:pt x="2015839" y="1937725"/>
                </a:lnTo>
                <a:lnTo>
                  <a:pt x="0" y="19377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DAFuUfPjadc</dc:identifier>
  <dcterms:modified xsi:type="dcterms:W3CDTF">2011-08-01T06:04:30Z</dcterms:modified>
  <cp:revision>1</cp:revision>
  <dc:title>Colorful Playful Calendar Routine Education Presentation</dc:title>
</cp:coreProperties>
</file>